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6.xml" ContentType="application/vnd.openxmlformats-officedocument.drawingml.char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59" r:id="rId4"/>
    <p:sldId id="296" r:id="rId5"/>
    <p:sldId id="260" r:id="rId6"/>
    <p:sldId id="261" r:id="rId7"/>
    <p:sldId id="288" r:id="rId8"/>
    <p:sldId id="262" r:id="rId9"/>
    <p:sldId id="263" r:id="rId10"/>
    <p:sldId id="264" r:id="rId11"/>
    <p:sldId id="265" r:id="rId12"/>
    <p:sldId id="266" r:id="rId13"/>
    <p:sldId id="278" r:id="rId14"/>
    <p:sldId id="267" r:id="rId15"/>
    <p:sldId id="270" r:id="rId16"/>
    <p:sldId id="271" r:id="rId17"/>
    <p:sldId id="282" r:id="rId18"/>
    <p:sldId id="289" r:id="rId19"/>
    <p:sldId id="283" r:id="rId20"/>
    <p:sldId id="269" r:id="rId21"/>
    <p:sldId id="284" r:id="rId22"/>
    <p:sldId id="285" r:id="rId23"/>
    <p:sldId id="286" r:id="rId24"/>
    <p:sldId id="287" r:id="rId25"/>
    <p:sldId id="272" r:id="rId26"/>
    <p:sldId id="290" r:id="rId27"/>
    <p:sldId id="295" r:id="rId28"/>
    <p:sldId id="273" r:id="rId29"/>
    <p:sldId id="274" r:id="rId30"/>
    <p:sldId id="275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ple SD 산돌고딕 Neo 옅은체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ple SD 산돌고딕 Neo 옅은체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ple SD 산돌고딕 Neo 옅은체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ple SD 산돌고딕 Neo 옅은체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ple SD 산돌고딕 Neo 옅은체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ple SD 산돌고딕 Neo 옅은체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ple SD 산돌고딕 Neo 옅은체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ple SD 산돌고딕 Neo 옅은체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ple SD 산돌고딕 Neo 옅은체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m Jisoo" initials="LJ" lastIdx="1" clrIdx="0">
    <p:extLst>
      <p:ext uri="{19B8F6BF-5375-455C-9EA6-DF929625EA0E}">
        <p15:presenceInfo xmlns:p15="http://schemas.microsoft.com/office/powerpoint/2012/main" userId="c39a8e894a0874e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E1F4FF"/>
    <a:srgbClr val="EEEEEE"/>
    <a:srgbClr val="CCECFF"/>
    <a:srgbClr val="FFFFFF"/>
    <a:srgbClr val="E2E2E2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7" autoAdjust="0"/>
    <p:restoredTop sz="72927" autoAdjust="0"/>
  </p:normalViewPr>
  <p:slideViewPr>
    <p:cSldViewPr snapToGrid="0">
      <p:cViewPr varScale="1">
        <p:scale>
          <a:sx n="40" d="100"/>
          <a:sy n="40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626800000000006E-2"/>
          <c:y val="4.9325800000000003E-2"/>
          <c:w val="0.88650399999999996"/>
          <c:h val="0.731851000000000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2010</c:v>
                </c:pt>
              </c:strCache>
            </c:strRef>
          </c:tx>
          <c:spPr>
            <a:solidFill>
              <a:schemeClr val="accent1">
                <a:shade val="44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200" b="0" i="0" u="none" strike="noStrike" kern="1200" baseline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E145B4B-B384-4B59-8DDD-6CFC8C97609C}" type="VALUE">
                      <a:rPr lang="en-US" altLang="ko-KR" sz="2200" baseline="0" smtClean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rPr>
                      <a:pPr>
                        <a:defRPr sz="2200" baseline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0" i="0" u="none" strike="noStrike" kern="1200" baseline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1319334557871228E-2"/>
                      <c:h val="0.1482799952598132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4871-4787-A0DF-2281054A25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shade val="95000"/>
                          <a:satMod val="104999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</c:f>
              <c:strCache>
                <c:ptCount val="1"/>
                <c:pt idx="0">
                  <c:v>교통량</c:v>
                </c:pt>
              </c:strCache>
            </c:strRef>
          </c:cat>
          <c:val>
            <c:numRef>
              <c:f>Sheet1!$B$2</c:f>
              <c:numCache>
                <c:formatCode>#,##0_ </c:formatCode>
                <c:ptCount val="1"/>
                <c:pt idx="0">
                  <c:v>219948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3D-4C31-9FEA-DCB1544E75CF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2011</c:v>
                </c:pt>
              </c:strCache>
            </c:strRef>
          </c:tx>
          <c:spPr>
            <a:solidFill>
              <a:schemeClr val="accent1">
                <a:shade val="58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</c:f>
              <c:strCache>
                <c:ptCount val="1"/>
                <c:pt idx="0">
                  <c:v>교통량</c:v>
                </c:pt>
              </c:strCache>
            </c:strRef>
          </c:cat>
          <c:val>
            <c:numRef>
              <c:f>Sheet1!$B$3</c:f>
              <c:numCache>
                <c:formatCode>#,##0_ </c:formatCode>
                <c:ptCount val="1"/>
                <c:pt idx="0">
                  <c:v>235212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93D-4C31-9FEA-DCB1544E75CF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chemeClr val="accent1">
                <a:shade val="72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</c:f>
              <c:strCache>
                <c:ptCount val="1"/>
                <c:pt idx="0">
                  <c:v>교통량</c:v>
                </c:pt>
              </c:strCache>
            </c:strRef>
          </c:cat>
          <c:val>
            <c:numRef>
              <c:f>Sheet1!$B$4</c:f>
              <c:numCache>
                <c:formatCode>#,##0_ </c:formatCode>
                <c:ptCount val="1"/>
                <c:pt idx="0">
                  <c:v>259425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71-4787-A0DF-2281054A2527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1">
                <a:shade val="8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</c:f>
              <c:strCache>
                <c:ptCount val="1"/>
                <c:pt idx="0">
                  <c:v>교통량</c:v>
                </c:pt>
              </c:strCache>
            </c:strRef>
          </c:cat>
          <c:val>
            <c:numRef>
              <c:f>Sheet1!$B$5</c:f>
              <c:numCache>
                <c:formatCode>#,##0_ </c:formatCode>
                <c:ptCount val="1"/>
                <c:pt idx="0">
                  <c:v>276659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71-4787-A0DF-2281054A2527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</c:f>
              <c:strCache>
                <c:ptCount val="1"/>
                <c:pt idx="0">
                  <c:v>교통량</c:v>
                </c:pt>
              </c:strCache>
            </c:strRef>
          </c:cat>
          <c:val>
            <c:numRef>
              <c:f>Sheet1!$B$6</c:f>
              <c:numCache>
                <c:formatCode>#,##0_ </c:formatCode>
                <c:ptCount val="1"/>
                <c:pt idx="0">
                  <c:v>295568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71-4787-A0DF-2281054A2527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1">
                <a:tint val="8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</c:f>
              <c:strCache>
                <c:ptCount val="1"/>
                <c:pt idx="0">
                  <c:v>교통량</c:v>
                </c:pt>
              </c:strCache>
            </c:strRef>
          </c:cat>
          <c:val>
            <c:numRef>
              <c:f>Sheet1!$B$7</c:f>
              <c:numCache>
                <c:formatCode>#,##0_ </c:formatCode>
                <c:ptCount val="1"/>
                <c:pt idx="0">
                  <c:v>310693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871-4787-A0DF-2281054A2527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1">
                <a:tint val="72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</c:f>
              <c:strCache>
                <c:ptCount val="1"/>
                <c:pt idx="0">
                  <c:v>교통량</c:v>
                </c:pt>
              </c:strCache>
            </c:strRef>
          </c:cat>
          <c:val>
            <c:numRef>
              <c:f>Sheet1!$B$8</c:f>
              <c:numCache>
                <c:formatCode>#,##0_ </c:formatCode>
                <c:ptCount val="1"/>
                <c:pt idx="0">
                  <c:v>345591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871-4787-A0DF-2281054A2527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>
                <a:tint val="58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</c:f>
              <c:strCache>
                <c:ptCount val="1"/>
                <c:pt idx="0">
                  <c:v>교통량</c:v>
                </c:pt>
              </c:strCache>
            </c:strRef>
          </c:cat>
          <c:val>
            <c:numRef>
              <c:f>Sheet1!$B$9</c:f>
              <c:numCache>
                <c:formatCode>#,##0_ </c:formatCode>
                <c:ptCount val="1"/>
                <c:pt idx="0">
                  <c:v>366241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871-4787-A0DF-2281054A2527}"/>
            </c:ext>
          </c:extLst>
        </c:ser>
        <c:ser>
          <c:idx val="8"/>
          <c:order val="8"/>
          <c:tx>
            <c:strRef>
              <c:f>Sheet1!$A$10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>
                <a:tint val="44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CEA750A-8794-4ABA-95F1-BE87C4D5C82E}" type="VALUE">
                      <a:rPr lang="en-US" altLang="ko-KR" sz="2200" baseline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rPr>
                      <a:pPr>
                        <a:defRPr/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937962833765053"/>
                      <c:h val="9.8635591560492522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4871-4787-A0DF-2281054A25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shade val="95000"/>
                          <a:satMod val="104999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</c:f>
              <c:strCache>
                <c:ptCount val="1"/>
                <c:pt idx="0">
                  <c:v>교통량</c:v>
                </c:pt>
              </c:strCache>
            </c:strRef>
          </c:cat>
          <c:val>
            <c:numRef>
              <c:f>Sheet1!$B$10</c:f>
              <c:numCache>
                <c:formatCode>#,##0_ </c:formatCode>
                <c:ptCount val="1"/>
                <c:pt idx="0">
                  <c:v>393351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871-4787-A0DF-2281054A25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2"/>
        <c:overlap val="-60"/>
        <c:axId val="306557264"/>
        <c:axId val="306556872"/>
      </c:barChart>
      <c:catAx>
        <c:axId val="30655726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noFill/>
          <a:ln w="12700" cap="flat" cmpd="sng" algn="ctr">
            <a:solidFill>
              <a:srgbClr val="88CAE4"/>
            </a:solidFill>
            <a:prstDash val="solid"/>
            <a:miter lim="400000"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3330" b="0" i="0" u="none" strike="noStrike" kern="1200" baseline="0">
                <a:solidFill>
                  <a:srgbClr val="FFFFFF"/>
                </a:solidFill>
                <a:latin typeface="Arial"/>
                <a:ea typeface="+mn-ea"/>
                <a:cs typeface="+mn-cs"/>
              </a:defRPr>
            </a:pPr>
            <a:endParaRPr lang="ko-KR"/>
          </a:p>
        </c:txPr>
        <c:crossAx val="306556872"/>
        <c:crosses val="autoZero"/>
        <c:auto val="1"/>
        <c:lblAlgn val="ctr"/>
        <c:lblOffset val="100"/>
        <c:noMultiLvlLbl val="1"/>
      </c:catAx>
      <c:valAx>
        <c:axId val="306556872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rgbClr val="88CAE4"/>
              </a:solidFill>
              <a:custDash>
                <a:ds d="200000" sp="200000"/>
              </a:custDash>
              <a:miter lim="400000"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12700" cap="flat" cmpd="sng" algn="ctr">
            <a:noFill/>
            <a:prstDash val="solid"/>
            <a:miter lim="400000"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300" b="0" i="0" u="none" strike="noStrike" kern="1200" baseline="0">
                <a:solidFill>
                  <a:srgbClr val="FFFFFF"/>
                </a:solidFill>
                <a:latin typeface="Arial"/>
                <a:ea typeface="+mn-ea"/>
                <a:cs typeface="+mn-cs"/>
              </a:defRPr>
            </a:pPr>
            <a:endParaRPr lang="ko-KR"/>
          </a:p>
        </c:txPr>
        <c:crossAx val="306557264"/>
        <c:crosses val="autoZero"/>
        <c:crossBetween val="between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8.0825800000000003E-2"/>
          <c:y val="0.92959400000000003"/>
          <c:w val="0.89999998115257873"/>
          <c:h val="5.9928901313591333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330" b="0" i="0" u="none" strike="noStrike" kern="1200" baseline="0">
              <a:solidFill>
                <a:srgbClr val="FFFFFF"/>
              </a:solidFill>
              <a:latin typeface="Helvetica Ligh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1"/>
  </c:chart>
  <c:spPr>
    <a:noFill/>
    <a:ln w="9525" cap="flat" cmpd="sng" algn="ctr">
      <a:noFill/>
      <a:prstDash val="solid"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626800000000006E-2"/>
          <c:y val="4.9325800000000003E-2"/>
          <c:w val="0.88650399999999996"/>
          <c:h val="0.731851000000000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2017년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기상</c:v>
                </c:pt>
                <c:pt idx="1">
                  <c:v>A/C접속</c:v>
                </c:pt>
                <c:pt idx="2">
                  <c:v>A/C정비</c:v>
                </c:pt>
                <c:pt idx="3">
                  <c:v>여객처리</c:v>
                </c:pt>
                <c:pt idx="4">
                  <c:v>복합원인</c:v>
                </c:pt>
                <c:pt idx="5">
                  <c:v>기타</c:v>
                </c:pt>
                <c:pt idx="6">
                  <c:v>총계</c:v>
                </c:pt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1240</c:v>
                </c:pt>
                <c:pt idx="1">
                  <c:v>532</c:v>
                </c:pt>
                <c:pt idx="2">
                  <c:v>213</c:v>
                </c:pt>
                <c:pt idx="3">
                  <c:v>123</c:v>
                </c:pt>
                <c:pt idx="5">
                  <c:v>232</c:v>
                </c:pt>
                <c:pt idx="6">
                  <c:v>2340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3D-4C31-9FEA-DCB1544E75CF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2018년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기상</c:v>
                </c:pt>
                <c:pt idx="1">
                  <c:v>A/C접속</c:v>
                </c:pt>
                <c:pt idx="2">
                  <c:v>A/C정비</c:v>
                </c:pt>
                <c:pt idx="3">
                  <c:v>여객처리</c:v>
                </c:pt>
                <c:pt idx="4">
                  <c:v>복합원인</c:v>
                </c:pt>
                <c:pt idx="5">
                  <c:v>기타</c:v>
                </c:pt>
                <c:pt idx="6">
                  <c:v>총계</c:v>
                </c:pt>
              </c:strCache>
            </c:strRef>
          </c:cat>
          <c:val>
            <c:numRef>
              <c:f>Sheet1!$B$3:$H$3</c:f>
              <c:numCache>
                <c:formatCode>General</c:formatCode>
                <c:ptCount val="7"/>
                <c:pt idx="0">
                  <c:v>4359</c:v>
                </c:pt>
                <c:pt idx="1">
                  <c:v>882</c:v>
                </c:pt>
                <c:pt idx="2">
                  <c:v>260</c:v>
                </c:pt>
                <c:pt idx="3">
                  <c:v>782</c:v>
                </c:pt>
                <c:pt idx="4">
                  <c:v>1</c:v>
                </c:pt>
                <c:pt idx="5">
                  <c:v>443</c:v>
                </c:pt>
                <c:pt idx="6">
                  <c:v>6727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93D-4C31-9FEA-DCB1544E75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axId val="306557264"/>
        <c:axId val="306556872"/>
      </c:barChart>
      <c:catAx>
        <c:axId val="30655726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noFill/>
          <a:ln w="12700" cap="flat" cmpd="sng" algn="ctr">
            <a:solidFill>
              <a:srgbClr val="88CAE4"/>
            </a:solidFill>
            <a:prstDash val="solid"/>
            <a:miter lim="400000"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3330" b="0" i="0" u="none" strike="noStrike" kern="1200" baseline="0">
                <a:solidFill>
                  <a:srgbClr val="FFFFFF"/>
                </a:solidFill>
                <a:latin typeface="Arial"/>
                <a:ea typeface="+mn-ea"/>
                <a:cs typeface="+mn-cs"/>
              </a:defRPr>
            </a:pPr>
            <a:endParaRPr lang="ko-KR"/>
          </a:p>
        </c:txPr>
        <c:crossAx val="306556872"/>
        <c:crosses val="autoZero"/>
        <c:auto val="1"/>
        <c:lblAlgn val="ctr"/>
        <c:lblOffset val="100"/>
        <c:noMultiLvlLbl val="1"/>
      </c:catAx>
      <c:valAx>
        <c:axId val="306556872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rgbClr val="88CAE4"/>
              </a:solidFill>
              <a:custDash>
                <a:ds d="200000" sp="200000"/>
              </a:custDash>
              <a:miter lim="400000"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12700" cap="flat" cmpd="sng" algn="ctr">
            <a:noFill/>
            <a:prstDash val="solid"/>
            <a:miter lim="400000"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300" b="0" i="0" u="none" strike="noStrike" kern="1200" baseline="0">
                <a:solidFill>
                  <a:srgbClr val="FFFFFF"/>
                </a:solidFill>
                <a:latin typeface="Arial"/>
                <a:ea typeface="+mn-ea"/>
                <a:cs typeface="+mn-cs"/>
              </a:defRPr>
            </a:pPr>
            <a:endParaRPr lang="ko-KR"/>
          </a:p>
        </c:txPr>
        <c:crossAx val="306557264"/>
        <c:crosses val="autoZero"/>
        <c:crossBetween val="between"/>
        <c:majorUnit val="1750"/>
        <c:minorUnit val="87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8.0825800000000003E-2"/>
          <c:y val="0.92959400000000003"/>
          <c:w val="0.91917400000000005"/>
          <c:h val="7.0405899999999993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330" b="0" i="0" u="none" strike="noStrike" kern="1200" baseline="0">
              <a:solidFill>
                <a:srgbClr val="FFFFFF"/>
              </a:solidFill>
              <a:latin typeface="Helvetica Ligh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1"/>
  </c:chart>
  <c:spPr>
    <a:noFill/>
    <a:ln w="9525" cap="flat" cmpd="sng" algn="ctr">
      <a:noFill/>
      <a:prstDash val="solid"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rgbClr val="51A7F9"/>
                </a:gs>
                <a:gs pos="100000">
                  <a:srgbClr val="73FDF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3A88-43CE-95BD-AD4A6177DCD1}"/>
              </c:ext>
            </c:extLst>
          </c:dPt>
          <c:dPt>
            <c:idx val="1"/>
            <c:bubble3D val="0"/>
            <c:spPr>
              <a:solidFill>
                <a:srgbClr val="DCDEE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3A88-43CE-95BD-AD4A6177DCD1}"/>
              </c:ext>
            </c:extLst>
          </c:dPt>
          <c:cat>
            <c:strRef>
              <c:f>Sheet1!$B$1:$C$1</c:f>
              <c:strCache>
                <c:ptCount val="2"/>
                <c:pt idx="0">
                  <c:v>2018</c:v>
                </c:pt>
                <c:pt idx="1">
                  <c:v>2017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100</c:v>
                </c:pt>
                <c:pt idx="1">
                  <c:v>64.8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A88-43CE-95BD-AD4A6177DC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rgbClr val="51A7F9"/>
                </a:gs>
                <a:gs pos="100000">
                  <a:srgbClr val="73FDF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4B16-40C0-BFAE-5D74C1406BA7}"/>
              </c:ext>
            </c:extLst>
          </c:dPt>
          <c:dPt>
            <c:idx val="1"/>
            <c:bubble3D val="0"/>
            <c:spPr>
              <a:solidFill>
                <a:srgbClr val="DCDEE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4B16-40C0-BFAE-5D74C1406BA7}"/>
              </c:ext>
            </c:extLst>
          </c:dPt>
          <c:cat>
            <c:multiLvlStrRef>
              <c:f>Sheet1!$B$1:$C$1</c:f>
            </c:multiLvl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11.6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16-40C0-BFAE-5D74C1406B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rgbClr val="51A7F9"/>
                </a:gs>
                <a:gs pos="100000">
                  <a:srgbClr val="73FDF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1BCF-45A1-9038-7184006090AC}"/>
              </c:ext>
            </c:extLst>
          </c:dPt>
          <c:dPt>
            <c:idx val="1"/>
            <c:bubble3D val="0"/>
            <c:spPr>
              <a:solidFill>
                <a:srgbClr val="DCDEE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CF-45A1-9038-7184006090AC}"/>
              </c:ext>
            </c:extLst>
          </c:dPt>
          <c:cat>
            <c:multiLvlStrRef>
              <c:f>Sheet1!$B$1:$C$1</c:f>
            </c:multiLvl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13.1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CF-45A1-9038-7184006090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502335288044187E-3"/>
          <c:y val="1.2500047497393977E-2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rgbClr val="008FB2"/>
                </a:gs>
                <a:gs pos="100000">
                  <a:srgbClr val="00E4A7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8401-491C-97B9-CD4BBBF9F46E}"/>
              </c:ext>
            </c:extLst>
          </c:dPt>
          <c:dPt>
            <c:idx val="1"/>
            <c:bubble3D val="0"/>
            <c:spPr>
              <a:solidFill>
                <a:srgbClr val="DCDEE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2-8401-491C-97B9-CD4BBBF9F46E}"/>
              </c:ext>
            </c:extLst>
          </c:dPt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64.3</c:v>
                </c:pt>
                <c:pt idx="1">
                  <c:v>35.700000000000003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401-491C-97B9-CD4BBBF9F4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0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0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Shape 3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908954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3572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분석 과정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2374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분석 과정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분석 과정은 다음과 같다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110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분석 과정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: </a:t>
            </a:r>
            <a:r>
              <a:rPr lang="ko-KR" altLang="en-US" dirty="0"/>
              <a:t>분석 데이터 선정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인천공항 항공편 이륙</a:t>
            </a:r>
            <a:r>
              <a:rPr lang="en-US" altLang="ko-KR" dirty="0"/>
              <a:t>, </a:t>
            </a:r>
            <a:r>
              <a:rPr lang="ko-KR" altLang="en-US" dirty="0"/>
              <a:t>기상 및 대기환경 데이터를 사용하였으며</a:t>
            </a:r>
            <a:r>
              <a:rPr lang="en-US" altLang="ko-KR" dirty="0"/>
              <a:t>, </a:t>
            </a:r>
            <a:r>
              <a:rPr lang="ko-KR" altLang="en-US" dirty="0"/>
              <a:t>분석을 위해 사용할 데이터를 다음과 같이 선정하였다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7451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분석 과정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: </a:t>
            </a:r>
            <a:r>
              <a:rPr lang="ko-KR" altLang="en-US" dirty="0"/>
              <a:t>데이터 변수 파악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데이터 용어 사전을 통해 기상요인에 대한 변수를 파악하였다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0397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분석 과정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: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)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 </a:t>
            </a:r>
            <a:endParaRPr lang="ko-KR" altLang="ko-KR" sz="220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pPr lvl="0" latinLnBrk="1"/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인천공항 기상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대기환경 데이터 </a:t>
            </a:r>
            <a:r>
              <a:rPr lang="ko-KR" altLang="ko-KR" sz="2200" dirty="0" err="1">
                <a:effectLst/>
                <a:latin typeface="Lucida Grande"/>
                <a:ea typeface="Lucida Grande"/>
                <a:cs typeface="Lucida Grande"/>
                <a:sym typeface="Lucida Grande"/>
              </a:rPr>
              <a:t>전처리</a:t>
            </a:r>
            <a:endParaRPr lang="ko-KR" altLang="ko-KR" sz="220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pPr lvl="0" latinLnBrk="1"/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실제 관측치에 누락이 있었는지 인천지역 종관기상관측 데이터를 확인 후 누락부분 추가 및 </a:t>
            </a:r>
            <a:r>
              <a:rPr lang="ko-KR" altLang="ko-KR" sz="2200" dirty="0" err="1">
                <a:effectLst/>
                <a:latin typeface="Lucida Grande"/>
                <a:ea typeface="Lucida Grande"/>
                <a:cs typeface="Lucida Grande"/>
                <a:sym typeface="Lucida Grande"/>
              </a:rPr>
              <a:t>결측치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처리를 위해 각 기상 변수에 따라 각 데이터에 오류를 줄이기 위한 방법으로 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NA</a:t>
            </a:r>
            <a:r>
              <a:rPr lang="ko-KR" altLang="en-US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를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처리</a:t>
            </a:r>
            <a:r>
              <a:rPr lang="ko-KR" altLang="en-US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했다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.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구름 운량을 측정하는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octa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변수는 구름이 없는 날이 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0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과 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NA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로 나와있어 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NA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를 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0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으로 처리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가시거리 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NA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는 최대시야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범위로 확인돼 관측치의 최대인 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10000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으로 변환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대기환경 변수들은 보간 처리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)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기상데이터의 이상치 처리는 종관기상관측 데이터와 비교 결과 실제 관측치로 확인</a:t>
            </a:r>
            <a:r>
              <a:rPr lang="ko-KR" altLang="en-US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했다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.</a:t>
            </a:r>
            <a:endParaRPr lang="ko-KR" altLang="ko-KR" sz="220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985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분석 과정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: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)</a:t>
            </a:r>
          </a:p>
          <a:p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인천공항 항공기 지연 및 결항 데이터 셋 확인 후 필요한 열 별 데이터 셋 구분</a:t>
            </a:r>
          </a:p>
          <a:p>
            <a:pPr lvl="0" latinLnBrk="1"/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기상요인 별 항공기 지연과 결항 그리고 지연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+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결항으로 구분 </a:t>
            </a:r>
            <a:b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-&gt;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편향된 분석을 피하기 위해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3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가지로 나누어 시도</a:t>
            </a:r>
          </a:p>
          <a:p>
            <a:pPr lvl="0" latinLnBrk="1"/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각 요인 별 데이터 분석을 위해 기상데이터와 지연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결항 데이터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Set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별 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Join </a:t>
            </a:r>
            <a:endParaRPr lang="ko-KR" altLang="ko-KR" sz="220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9529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분석 과정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데이터 선정</a:t>
            </a:r>
            <a:r>
              <a:rPr lang="en-US" altLang="ko-KR" dirty="0"/>
              <a:t>: </a:t>
            </a:r>
            <a:r>
              <a:rPr lang="ko-KR" altLang="en-US" dirty="0"/>
              <a:t>주요 변수 파악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파이썬을</a:t>
            </a:r>
            <a:r>
              <a:rPr lang="ko-KR" altLang="en-US" dirty="0"/>
              <a:t> 활용하여 나타낸</a:t>
            </a:r>
            <a:r>
              <a:rPr lang="en-US" altLang="ko-KR" sz="2200" dirty="0">
                <a:effectLst/>
                <a:latin typeface="Lucida Grande"/>
                <a:sym typeface="Lucida Grande"/>
              </a:rPr>
              <a:t> 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2016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년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~2018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년 까지 기상요소 별 지연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결항일 때 주요 시계열 그래프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9582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분석 과정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데이터 선정</a:t>
            </a:r>
            <a:r>
              <a:rPr lang="en-US" altLang="ko-KR" dirty="0"/>
              <a:t>: </a:t>
            </a:r>
            <a:r>
              <a:rPr lang="ko-KR" altLang="en-US" dirty="0"/>
              <a:t>주요 변수 파악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파이썬을</a:t>
            </a:r>
            <a:r>
              <a:rPr lang="ko-KR" altLang="en-US" dirty="0"/>
              <a:t> 활용하여 나타낸</a:t>
            </a:r>
            <a:r>
              <a:rPr lang="en-US" altLang="ko-KR" sz="2200" dirty="0">
                <a:effectLst/>
                <a:latin typeface="Lucida Grande"/>
                <a:sym typeface="Lucida Grande"/>
              </a:rPr>
              <a:t> 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2016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년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~2018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년 까지 기상요소 별 지연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결항일 때 주요 시계열 그래프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3822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분석 과정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데이터 선정</a:t>
            </a:r>
            <a:r>
              <a:rPr lang="en-US" altLang="ko-KR" dirty="0"/>
              <a:t>: </a:t>
            </a:r>
            <a:r>
              <a:rPr lang="ko-KR" altLang="en-US" dirty="0"/>
              <a:t>상관관계 파악</a:t>
            </a:r>
            <a:r>
              <a:rPr lang="en-US" altLang="ko-KR" dirty="0"/>
              <a:t>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기상요인과 대기환경요인 각각의 상관관계 확인</a:t>
            </a:r>
            <a:r>
              <a:rPr lang="ko-KR" altLang="en-US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하였다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.</a:t>
            </a:r>
            <a:endParaRPr lang="ko-KR" altLang="ko-KR" sz="220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316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데이터 분석 결과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5442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프로젝트 기획 배경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프로젝트 기획 배경 및 목표</a:t>
            </a:r>
          </a:p>
        </p:txBody>
      </p:sp>
    </p:spTree>
    <p:extLst>
      <p:ext uri="{BB962C8B-B14F-4D97-AF65-F5344CB8AC3E}">
        <p14:creationId xmlns:p14="http://schemas.microsoft.com/office/powerpoint/2010/main" val="11918184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데이터 분석 결과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항공기 지연 시</a:t>
            </a:r>
            <a:r>
              <a:rPr lang="en-US" altLang="ko-KR" dirty="0"/>
              <a:t>, </a:t>
            </a:r>
            <a:r>
              <a:rPr lang="ko-KR" altLang="en-US" dirty="0"/>
              <a:t>기상요인 간 상관관계는 다음과 같다</a:t>
            </a:r>
            <a:r>
              <a:rPr lang="en-US" altLang="ko-KR" dirty="0"/>
              <a:t>.</a:t>
            </a:r>
          </a:p>
          <a:p>
            <a:pPr latinLnBrk="0"/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눈 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-&gt;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습도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운량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이슬점온도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가시거리</a:t>
            </a:r>
          </a:p>
          <a:p>
            <a:pPr latinLnBrk="0"/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바람 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-&gt;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기압</a:t>
            </a:r>
          </a:p>
          <a:p>
            <a:pPr latinLnBrk="0"/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비 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-&gt;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바람 </a:t>
            </a:r>
          </a:p>
          <a:p>
            <a:pPr latinLnBrk="0"/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시정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-&gt;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가시거리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온도</a:t>
            </a:r>
          </a:p>
          <a:p>
            <a:pPr latinLnBrk="0"/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항로 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-&gt; X</a:t>
            </a:r>
            <a:endParaRPr lang="ko-KR" altLang="ko-KR" sz="220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0156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데이터 분석 결과</a:t>
            </a:r>
            <a:r>
              <a:rPr lang="en-US" altLang="ko-KR" dirty="0"/>
              <a:t>&gt;</a:t>
            </a:r>
          </a:p>
          <a:p>
            <a:pPr latinLnBrk="0"/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항공기</a:t>
            </a:r>
            <a:r>
              <a:rPr lang="ko-KR" altLang="en-US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지연</a:t>
            </a:r>
            <a:r>
              <a:rPr lang="ko-KR" altLang="en-US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시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</a:t>
            </a:r>
            <a:r>
              <a:rPr lang="ko-KR" altLang="en-US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대기오염간 상관관계는 다음과 같다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.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</a:p>
          <a:p>
            <a:pPr latinLnBrk="0"/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눈 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-&gt; NO2, CO, SO</a:t>
            </a:r>
            <a:endParaRPr lang="ko-KR" altLang="ko-KR" sz="220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pPr latinLnBrk="0"/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시정 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-&gt; CO</a:t>
            </a:r>
            <a:endParaRPr lang="ko-KR" altLang="ko-KR" sz="220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926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데이터 분석 결과</a:t>
            </a:r>
            <a:r>
              <a:rPr lang="en-US" altLang="ko-KR" dirty="0"/>
              <a:t>&gt;</a:t>
            </a:r>
          </a:p>
          <a:p>
            <a:pPr latinLnBrk="0"/>
            <a:r>
              <a:rPr lang="ko-KR" altLang="en-US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항공기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지연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+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결항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ko-KR" altLang="en-US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시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</a:t>
            </a:r>
            <a:r>
              <a:rPr lang="ko-KR" altLang="en-US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상관관계는 다음과 같다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.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</a:p>
          <a:p>
            <a:pPr latinLnBrk="0"/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눈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-&gt;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습도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이슬점온도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운량</a:t>
            </a:r>
          </a:p>
          <a:p>
            <a:pPr latinLnBrk="0"/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바람 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-&gt;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운량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온도</a:t>
            </a:r>
          </a:p>
          <a:p>
            <a:pPr latinLnBrk="0"/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비 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-&gt;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온도</a:t>
            </a:r>
          </a:p>
          <a:p>
            <a:pPr latinLnBrk="0"/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구름 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-&gt;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운량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71770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데이터 분석 결과</a:t>
            </a:r>
            <a:r>
              <a:rPr lang="en-US" altLang="ko-KR" dirty="0"/>
              <a:t>&gt;</a:t>
            </a:r>
          </a:p>
          <a:p>
            <a:pPr latinLnBrk="0"/>
            <a:r>
              <a:rPr lang="ko-KR" altLang="en-US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항공기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지연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+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결항</a:t>
            </a:r>
            <a:r>
              <a:rPr lang="ko-KR" altLang="en-US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시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</a:t>
            </a:r>
            <a:r>
              <a:rPr lang="ko-KR" altLang="en-US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상관관계는 다음과 같다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. </a:t>
            </a:r>
            <a:endParaRPr lang="ko-KR" altLang="ko-KR" sz="220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pPr latinLnBrk="0"/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눈 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-&gt; CO, NO2</a:t>
            </a:r>
            <a:endParaRPr lang="ko-KR" altLang="ko-KR" sz="220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pPr latinLnBrk="0"/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가시거리 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-&gt; CO</a:t>
            </a:r>
            <a:endParaRPr lang="ko-KR" altLang="ko-KR" sz="220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6534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분석 결과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017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결론</a:t>
            </a:r>
            <a:r>
              <a:rPr lang="en-US" altLang="ko-KR" dirty="0"/>
              <a:t>&gt;</a:t>
            </a:r>
          </a:p>
          <a:p>
            <a:pPr latinLnBrk="0"/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해당 상관관계 결과를 분석 하였을 때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가시거리에 중요한 영향을 미치는 변수가 일반적으로 생각할 수 있는 기상요인들 보다 대기 중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CO, NO2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물질의 농도가 많은 관계가 있다는 것을 발견하였다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.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그리고 실제 기장이 각 기상요인 별 지연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결항을 결정할 때 당시 기상상황이 직접적인 </a:t>
            </a:r>
            <a:r>
              <a:rPr lang="ko-KR" altLang="ko-KR" sz="2200" dirty="0" err="1">
                <a:effectLst/>
                <a:latin typeface="Lucida Grande"/>
                <a:ea typeface="Lucida Grande"/>
                <a:cs typeface="Lucida Grande"/>
                <a:sym typeface="Lucida Grande"/>
              </a:rPr>
              <a:t>관련사항이라기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보다 여러 상황을 종합해서 판단을 내린 것으로 알게 되었고 전체적으로 구름의 양과 가시거리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이슬점 온도가 상대적으로 많은 지연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/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결항에 영향을 미친다는 것을 분석할 수 있었다 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52002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결론</a:t>
            </a:r>
            <a:r>
              <a:rPr lang="en-US" altLang="ko-KR" dirty="0"/>
              <a:t>&gt;</a:t>
            </a:r>
          </a:p>
          <a:p>
            <a:pPr latinLnBrk="0"/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개선</a:t>
            </a:r>
            <a:r>
              <a:rPr lang="ko-KR" altLang="en-US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사항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)</a:t>
            </a:r>
            <a:endParaRPr lang="ko-KR" altLang="ko-KR" sz="220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pPr latinLnBrk="0"/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1. </a:t>
            </a:r>
            <a:r>
              <a:rPr lang="ko-KR" altLang="en-US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데이터의 아쉬움</a:t>
            </a:r>
            <a:endParaRPr lang="en-US" altLang="ko-KR" sz="220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pPr latinLnBrk="0"/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인천 공항의 지연 및 결항 데이터 셋의 구조가 너무 크게 </a:t>
            </a:r>
            <a:r>
              <a:rPr lang="ko-KR" altLang="ko-KR" sz="2200" dirty="0" err="1">
                <a:effectLst/>
                <a:latin typeface="Lucida Grande"/>
                <a:ea typeface="Lucida Grande"/>
                <a:cs typeface="Lucida Grande"/>
                <a:sym typeface="Lucida Grande"/>
              </a:rPr>
              <a:t>잡혀있었다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.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지연 시간을 비롯하여 세부적인 지연 및 결항의 외부요인에 대한 데이터는 생략되어 있었다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.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마찬가지로 항공기의 기종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목적지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이용 활주로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활주 방위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),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이륙 시간 등 항공편에 대한 정보가 조금 더 주어졌다면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(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혹은 제공되는 자료가 존재하였다면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)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항공기에 따른 지연 및 결항에 대한 분석이 더 용이하였을 것이며 활용 방안 또한 보다 다양하였을 것이라고 본다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.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만약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</a:t>
            </a:r>
            <a:r>
              <a:rPr lang="ko-KR" altLang="ko-KR" sz="2200" dirty="0" err="1">
                <a:effectLst/>
                <a:latin typeface="Lucida Grande"/>
                <a:ea typeface="Lucida Grande"/>
                <a:cs typeface="Lucida Grande"/>
                <a:sym typeface="Lucida Grande"/>
              </a:rPr>
              <a:t>해무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/ </a:t>
            </a:r>
            <a:r>
              <a:rPr lang="ko-KR" altLang="ko-KR" sz="2200" dirty="0" err="1">
                <a:effectLst/>
                <a:latin typeface="Lucida Grande"/>
                <a:ea typeface="Lucida Grande"/>
                <a:cs typeface="Lucida Grande"/>
                <a:sym typeface="Lucida Grande"/>
              </a:rPr>
              <a:t>연직시어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상층과 하층의 풍속 차이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)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에 대한 데이터가 있다면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사고와 관련된 데이터를 종합하여 항공 안전에 까지 도움을 줄 수 있을 것이라 생각한다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.</a:t>
            </a:r>
          </a:p>
          <a:p>
            <a:pPr latinLnBrk="0"/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2. </a:t>
            </a:r>
            <a:r>
              <a:rPr lang="ko-KR" altLang="en-US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구현의 아쉬움</a:t>
            </a:r>
            <a:endParaRPr lang="en-US" altLang="ko-KR" sz="220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pPr latinLnBrk="0"/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추가적으로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본 분석의 목적이 기장 및 운항 관리사의 판단을 돕기 위한 것인 만큼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데이터 분석 결과로 제안할 결과물이 필요로 되며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</a:t>
            </a:r>
            <a:r>
              <a:rPr lang="ko-KR" altLang="ko-KR" sz="2200" dirty="0" err="1">
                <a:effectLst/>
                <a:latin typeface="Lucida Grande"/>
                <a:ea typeface="Lucida Grande"/>
                <a:cs typeface="Lucida Grande"/>
                <a:sym typeface="Lucida Grande"/>
              </a:rPr>
              <a:t>머신러닝을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통한 예측이 </a:t>
            </a:r>
            <a:r>
              <a:rPr lang="ko-KR" altLang="ko-KR" sz="2200" dirty="0" err="1">
                <a:effectLst/>
                <a:latin typeface="Lucida Grande"/>
                <a:ea typeface="Lucida Grande"/>
                <a:cs typeface="Lucida Grande"/>
                <a:sym typeface="Lucida Grande"/>
              </a:rPr>
              <a:t>가능해진다면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기장과 운항 관리사의 주관적인 판단이 아닌 이전의 과거 데이터와 현재 기상 상황의 데이터를 통해 보다 효율적으로 항공기의 운항을 결정할 수 있게 될 것이다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. </a:t>
            </a:r>
            <a:endParaRPr lang="ko-KR" altLang="ko-KR" sz="220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47371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&lt;</a:t>
            </a:r>
            <a:r>
              <a:rPr lang="ko-KR" altLang="en-US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결론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&gt;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</a:t>
            </a:r>
            <a:r>
              <a:rPr lang="ko-KR" altLang="en-US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기대효과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)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프로젝트를 통해 가시거리에 중요한 영향을 미치는 변수가 일반적으로 생각할 수 있는 기상요인들 보다 대기 중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CO, NO2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물질의 농도가 많은 관계가 있다는 것을 발견하였으며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이에 대한 데이터를 기장 및 운항관리사에게 전달함으로써 보다 효율적인 지연 및 결항 결정이 가능할 것이라고 본다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.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특히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항공기 이착륙 사고에서 이륙 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3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분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착륙 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8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분의 시간이 항공 사고 발생의 가장 높은 비율을 차지하고 있는 만큼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이착륙에 영향을 미칠 수 있는 데이터를 보다 다양하게 수집하고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그 연관성을 파악한다면 사고 예방 데이터로써 활용될 수 있다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.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즉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항공 운항에 영향을 주는 데이터들을 통해 지연 및 결항을 결정할 뿐 아니라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항공 안전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기후에 따른 최적의 항로 제공 등으로 활용할 수 있으며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발생하는 금전적인 손해 또한 최소한으로 감소시킬 수 있고 항공 승객 또한 보다 안전한 운항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69041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데이터 소스 및 참고문헌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411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데이터 소스 및 참고문헌</a:t>
            </a:r>
            <a:r>
              <a:rPr lang="en-US" altLang="ko-KR" dirty="0"/>
              <a:t>&gt;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5519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프로젝트 기획 배경</a:t>
            </a:r>
            <a:r>
              <a:rPr lang="en-US" altLang="ko-KR" dirty="0"/>
              <a:t>&gt;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여객 항공기 수요의 증가에 따라 예측하지 못하는 상황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지연 및 결항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)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또한 그 수가 빈번해지고 있다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.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항공기의 지연 요인 중 승객들이 가장 많이 접하는 요인은 플랫폼 지연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즉 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A/C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지연이라고 불린다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.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실제로 이 지연 상황은 해당 플랫폼의 출발 전 항공기의 기상상황으로 인한 지연 또는 항공기 정비 상황 등에 영향을 받는 요인들인데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이를 분석해서 한국 공항의 전체 지연 현황을 알아보니 기상요인에 의해 지연되는 상황이 가장 많이 발생하였다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. </a:t>
            </a:r>
            <a:endParaRPr lang="ko-KR" altLang="ko-KR" sz="220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0909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프로젝트 기획 배경</a:t>
            </a:r>
            <a:r>
              <a:rPr lang="en-US" altLang="ko-KR" dirty="0"/>
              <a:t>&gt;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여객 항공기 수요의 증가에 따라 예측하지 못하는 상황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(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지연 및 결항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)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또한 그 수가 빈번해지고 있다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.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항공기의 지연 요인 중 승객들이 가장 많이 접하는 요인은 플랫폼 지연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즉 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A/C 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지연이라고 불린다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.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실제로 이 지연 상황은 해당 플랫폼의 출발 전 항공기의 기상상황으로 인한 지연 또는 항공기 정비 상황 등에 영향을 받는 요인들인데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,</a:t>
            </a:r>
            <a:r>
              <a:rPr lang="ko-KR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이를 분석해서 한국 공항의 전체 지연 현황을 알아보니 기상요인에 의해 지연되는 상황이 가장 많이 발생하였다</a:t>
            </a:r>
            <a:r>
              <a:rPr lang="en-US" altLang="ko-KR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. </a:t>
            </a:r>
            <a:endParaRPr lang="ko-KR" altLang="ko-KR" sz="220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9995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프로젝트 기획 배경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항공기 결항 및 지연에 가장 크게 영향을 주는 요인이 기상이라는 점에 주목하였다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특정 기후가 어떠한 이유</a:t>
            </a:r>
            <a:r>
              <a:rPr lang="en-US" altLang="ko-KR" dirty="0"/>
              <a:t>(</a:t>
            </a:r>
            <a:r>
              <a:rPr lang="ko-KR" altLang="en-US" dirty="0"/>
              <a:t>요소</a:t>
            </a:r>
            <a:r>
              <a:rPr lang="en-US" altLang="ko-KR" dirty="0"/>
              <a:t>)</a:t>
            </a:r>
            <a:r>
              <a:rPr lang="ko-KR" altLang="en-US" dirty="0"/>
              <a:t>로 결항</a:t>
            </a:r>
            <a:r>
              <a:rPr lang="en-US" altLang="ko-KR" dirty="0"/>
              <a:t> </a:t>
            </a:r>
            <a:r>
              <a:rPr lang="ko-KR" altLang="en-US" dirty="0"/>
              <a:t>및 지연에 영향을 주는지를 보다 면밀히 확인하고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 결과를 활용할 수 있는 방안을 생각해보고자 하였다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7031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프로젝트 기획 배경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항공기 지연 및 결항에 관한 뉴스 보도 자료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6230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프로젝트 기획 배경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/>
              <a:t>특정 기후적 요인에 의해 영향을 받는다는 것이 확인된다면</a:t>
            </a:r>
            <a:r>
              <a:rPr lang="en-US" altLang="ko-KR" dirty="0"/>
              <a:t>, </a:t>
            </a:r>
            <a:r>
              <a:rPr lang="ko-KR" altLang="en-US" dirty="0"/>
              <a:t>이를 미리 예측함으로써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항공기 지연</a:t>
            </a:r>
            <a:r>
              <a:rPr lang="en-US" altLang="ko-KR" dirty="0"/>
              <a:t>, </a:t>
            </a:r>
            <a:r>
              <a:rPr lang="ko-KR" altLang="en-US" dirty="0"/>
              <a:t>결항에 따라 발생하는 다음과 같은 문제점을 해결할 수 있을 것이라 생각하면서 이번 프로젝트를 진행하였다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104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프로젝트 기획 배경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더불어</a:t>
            </a:r>
            <a:r>
              <a:rPr lang="en-US" altLang="ko-KR" dirty="0"/>
              <a:t>, </a:t>
            </a:r>
            <a:r>
              <a:rPr lang="ko-KR" altLang="en-US" dirty="0"/>
              <a:t>항공기 지연</a:t>
            </a:r>
            <a:r>
              <a:rPr lang="en-US" altLang="ko-KR" dirty="0"/>
              <a:t>, </a:t>
            </a:r>
            <a:r>
              <a:rPr lang="ko-KR" altLang="en-US" dirty="0"/>
              <a:t>결항 여부를 결정하는 기준이 명확하게 정해진 것이 아닌</a:t>
            </a:r>
            <a:r>
              <a:rPr lang="en-US" altLang="ko-KR" dirty="0"/>
              <a:t>, </a:t>
            </a:r>
            <a:r>
              <a:rPr lang="ko-KR" altLang="en-US" dirty="0"/>
              <a:t>현재 기상을 기준으로 기장과 운항 관리사의 동의에 따라 다소 주관적으로 정해진다는 점을 확인하였다</a:t>
            </a:r>
            <a:r>
              <a:rPr lang="en-US" altLang="ko-KR" dirty="0"/>
              <a:t>. </a:t>
            </a:r>
            <a:r>
              <a:rPr lang="ko-KR" altLang="en-US" dirty="0"/>
              <a:t>이에</a:t>
            </a:r>
            <a:r>
              <a:rPr lang="en-US" altLang="ko-KR" dirty="0"/>
              <a:t>, </a:t>
            </a:r>
            <a:r>
              <a:rPr lang="ko-KR" altLang="en-US" dirty="0"/>
              <a:t>항공기 이륙을 결정하는 이들의 결정을 돕는 자료로써 이였으면 하는 바람이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관련 법령 내용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운항 관리사는 항공기의 운항여부</a:t>
            </a:r>
            <a:r>
              <a:rPr lang="en-US" altLang="ko-KR" dirty="0"/>
              <a:t>(</a:t>
            </a:r>
            <a:r>
              <a:rPr lang="ko-KR" altLang="en-US" dirty="0"/>
              <a:t>결항</a:t>
            </a:r>
            <a:r>
              <a:rPr lang="en-US" altLang="ko-KR" dirty="0"/>
              <a:t>, </a:t>
            </a:r>
            <a:r>
              <a:rPr lang="ko-KR" altLang="en-US" dirty="0"/>
              <a:t>지연 등</a:t>
            </a:r>
            <a:r>
              <a:rPr lang="en-US" altLang="ko-KR" dirty="0"/>
              <a:t>)</a:t>
            </a:r>
            <a:r>
              <a:rPr lang="ko-KR" altLang="en-US" dirty="0"/>
              <a:t>를 결정하고</a:t>
            </a:r>
            <a:r>
              <a:rPr lang="en-US" altLang="ko-KR" dirty="0"/>
              <a:t>, </a:t>
            </a:r>
            <a:r>
              <a:rPr lang="ko-KR" altLang="en-US" dirty="0"/>
              <a:t>기장과 합의하여 비행 계획을 변경한다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 err="1"/>
              <a:t>고정익항공기를</a:t>
            </a:r>
            <a:r>
              <a:rPr lang="ko-KR" altLang="en-US" dirty="0"/>
              <a:t> 위한 운항기술기준</a:t>
            </a:r>
            <a:r>
              <a:rPr lang="en-US" altLang="ko-KR" dirty="0"/>
              <a:t>(FLIGHT SAFETY REGULATIONS for AEROPLANES)</a:t>
            </a:r>
          </a:p>
          <a:p>
            <a:pPr marL="0" indent="0">
              <a:buFontTx/>
              <a:buNone/>
            </a:pPr>
            <a:r>
              <a:rPr lang="en-US" altLang="ko-KR" dirty="0"/>
              <a:t>[</a:t>
            </a:r>
            <a:r>
              <a:rPr lang="ko-KR" altLang="en-US" dirty="0"/>
              <a:t>시행 </a:t>
            </a:r>
            <a:r>
              <a:rPr lang="en-US" altLang="ko-KR" dirty="0"/>
              <a:t>2017. 6. 12.][</a:t>
            </a:r>
            <a:r>
              <a:rPr lang="ko-KR" altLang="en-US" dirty="0" err="1"/>
              <a:t>국토교통부고시</a:t>
            </a:r>
            <a:r>
              <a:rPr lang="ko-KR" altLang="en-US" dirty="0"/>
              <a:t> 제</a:t>
            </a:r>
            <a:r>
              <a:rPr lang="en-US" altLang="ko-KR" dirty="0"/>
              <a:t>2017-397</a:t>
            </a:r>
            <a:r>
              <a:rPr lang="ko-KR" altLang="en-US" dirty="0"/>
              <a:t>호</a:t>
            </a:r>
            <a:r>
              <a:rPr lang="en-US" altLang="ko-KR" dirty="0"/>
              <a:t>, 2017. 6. 12., </a:t>
            </a:r>
            <a:r>
              <a:rPr lang="ko-KR" altLang="en-US" dirty="0"/>
              <a:t>일부개정</a:t>
            </a:r>
            <a:r>
              <a:rPr lang="en-US" altLang="ko-KR" dirty="0"/>
              <a:t>]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033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프로젝트 기획 배경</a:t>
            </a:r>
            <a:r>
              <a:rPr lang="en-US" altLang="ko-KR" dirty="0"/>
              <a:t>&gt;</a:t>
            </a:r>
          </a:p>
          <a:p>
            <a:pPr algn="l">
              <a:defRPr sz="1600">
                <a:solidFill>
                  <a:srgbClr val="272D3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ko-KR" altLang="en-US" dirty="0"/>
              <a:t>다시 말해서</a:t>
            </a:r>
            <a:r>
              <a:rPr lang="en-US" altLang="ko-KR" dirty="0"/>
              <a:t>, </a:t>
            </a:r>
            <a:r>
              <a:rPr lang="ko-KR" altLang="en-US" dirty="0"/>
              <a:t>이번 프로젝트를 통해 항공 지연</a:t>
            </a:r>
            <a:r>
              <a:rPr lang="en-US" altLang="ko-KR" dirty="0"/>
              <a:t> </a:t>
            </a:r>
            <a:r>
              <a:rPr lang="ko-KR" altLang="en-US" dirty="0"/>
              <a:t>및 결항의 </a:t>
            </a:r>
            <a:r>
              <a:rPr lang="ko-KR" altLang="en-US" dirty="0" err="1"/>
              <a:t>에측률을</a:t>
            </a:r>
            <a:r>
              <a:rPr lang="ko-KR" altLang="en-US" dirty="0"/>
              <a:t> 높일 수 있는 주요 변수를 도출하고자 하였다</a:t>
            </a:r>
            <a:r>
              <a:rPr lang="en-US" altLang="ko-KR" dirty="0"/>
              <a:t>. </a:t>
            </a:r>
            <a:r>
              <a:rPr lang="ko-KR" altLang="en-US" dirty="0"/>
              <a:t>그리고 이를 통해</a:t>
            </a:r>
            <a:r>
              <a:rPr lang="en-US" altLang="ko-KR" dirty="0"/>
              <a:t>, </a:t>
            </a:r>
            <a:r>
              <a:rPr lang="ko-KR" altLang="en-US" dirty="0"/>
              <a:t>다음과 같은 기대효과를 얻을 수 있다고 본다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3064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및 부제">
    <p:bg>
      <p:bgPr>
        <a:solidFill>
          <a:srgbClr val="EC5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제목 텍스트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00000"/>
              </a:lnSpc>
              <a:defRPr sz="11200">
                <a:solidFill>
                  <a:srgbClr val="000000"/>
                </a:solidFill>
                <a:latin typeface="+mj-lt"/>
                <a:ea typeface="+mj-ea"/>
                <a:cs typeface="+mj-cs"/>
                <a:sym typeface="Apple SD 산돌고딕 Neo 옅은체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9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+mj-lt"/>
                <a:ea typeface="+mj-ea"/>
                <a:cs typeface="+mj-cs"/>
                <a:sym typeface="Apple SD 산돌고딕 Neo 옅은체"/>
              </a:defRPr>
            </a:lvl1pPr>
            <a:lvl2pPr defTabSz="821531">
              <a:defRPr>
                <a:latin typeface="+mj-lt"/>
                <a:ea typeface="+mj-ea"/>
                <a:cs typeface="+mj-cs"/>
                <a:sym typeface="Apple SD 산돌고딕 Neo 옅은체"/>
              </a:defRPr>
            </a:lvl2pPr>
            <a:lvl3pPr defTabSz="821531">
              <a:defRPr>
                <a:latin typeface="+mj-lt"/>
                <a:ea typeface="+mj-ea"/>
                <a:cs typeface="+mj-cs"/>
                <a:sym typeface="Apple SD 산돌고딕 Neo 옅은체"/>
              </a:defRPr>
            </a:lvl3pPr>
            <a:lvl4pPr defTabSz="821531">
              <a:defRPr>
                <a:latin typeface="+mj-lt"/>
                <a:ea typeface="+mj-ea"/>
                <a:cs typeface="+mj-cs"/>
                <a:sym typeface="Apple SD 산돌고딕 Neo 옅은체"/>
              </a:defRPr>
            </a:lvl4pPr>
            <a:lvl5pPr defTabSz="821531">
              <a:defRPr>
                <a:latin typeface="+mj-lt"/>
                <a:ea typeface="+mj-ea"/>
                <a:cs typeface="+mj-cs"/>
                <a:sym typeface="Apple SD 산돌고딕 Neo 옅은체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9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55321" y="13010554"/>
            <a:ext cx="455499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+mj-lt"/>
                <a:ea typeface="+mj-ea"/>
                <a:cs typeface="+mj-cs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defTabSz="821531"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277" name="“여기에 인용을 입력하십시오.”"/>
          <p:cNvSpPr txBox="1"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defTabSz="821531">
              <a:defRPr sz="5200">
                <a:latin typeface="+mj-lt"/>
                <a:ea typeface="+mj-ea"/>
                <a:cs typeface="+mj-cs"/>
                <a:sym typeface="Apple SD 산돌고딕 Neo 옅은체"/>
              </a:defRPr>
            </a:lvl1pPr>
          </a:lstStyle>
          <a:p>
            <a:r>
              <a:t>“여기에 인용을 입력하십시오.” </a:t>
            </a:r>
          </a:p>
        </p:txBody>
      </p:sp>
      <p:sp>
        <p:nvSpPr>
          <p:cNvPr id="27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55321" y="13010554"/>
            <a:ext cx="455499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+mj-lt"/>
                <a:ea typeface="+mj-ea"/>
                <a:cs typeface="+mj-cs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이미지"/>
          <p:cNvSpPr>
            <a:spLocks noGrp="1"/>
          </p:cNvSpPr>
          <p:nvPr>
            <p:ph type="pic" idx="13"/>
          </p:nvPr>
        </p:nvSpPr>
        <p:spPr>
          <a:xfrm>
            <a:off x="1905000" y="0"/>
            <a:ext cx="21420093" cy="14287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8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55321" y="13010554"/>
            <a:ext cx="455499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+mj-lt"/>
                <a:ea typeface="+mj-ea"/>
                <a:cs typeface="+mj-cs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55321" y="13010554"/>
            <a:ext cx="455499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+mj-lt"/>
                <a:ea typeface="+mj-ea"/>
                <a:cs typeface="+mj-cs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이미지"/>
          <p:cNvSpPr>
            <a:spLocks noGrp="1"/>
          </p:cNvSpPr>
          <p:nvPr>
            <p:ph type="pic" sz="quarter" idx="13"/>
          </p:nvPr>
        </p:nvSpPr>
        <p:spPr>
          <a:xfrm>
            <a:off x="5314458" y="3906439"/>
            <a:ext cx="2447927" cy="24479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8" name="이미지"/>
          <p:cNvSpPr>
            <a:spLocks noGrp="1"/>
          </p:cNvSpPr>
          <p:nvPr>
            <p:ph type="pic" sz="quarter" idx="14"/>
          </p:nvPr>
        </p:nvSpPr>
        <p:spPr>
          <a:xfrm>
            <a:off x="8265993" y="3906439"/>
            <a:ext cx="2447927" cy="24479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09" name="이미지"/>
          <p:cNvSpPr>
            <a:spLocks noGrp="1"/>
          </p:cNvSpPr>
          <p:nvPr>
            <p:ph type="pic" sz="quarter" idx="15"/>
          </p:nvPr>
        </p:nvSpPr>
        <p:spPr>
          <a:xfrm>
            <a:off x="11183887" y="3906439"/>
            <a:ext cx="2447927" cy="24479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0" name="이미지"/>
          <p:cNvSpPr>
            <a:spLocks noGrp="1"/>
          </p:cNvSpPr>
          <p:nvPr>
            <p:ph type="pic" sz="quarter" idx="16"/>
          </p:nvPr>
        </p:nvSpPr>
        <p:spPr>
          <a:xfrm>
            <a:off x="14135422" y="3906439"/>
            <a:ext cx="2447927" cy="24479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1" name="이미지"/>
          <p:cNvSpPr>
            <a:spLocks noGrp="1"/>
          </p:cNvSpPr>
          <p:nvPr>
            <p:ph type="pic" sz="quarter" idx="17"/>
          </p:nvPr>
        </p:nvSpPr>
        <p:spPr>
          <a:xfrm>
            <a:off x="17086958" y="3906439"/>
            <a:ext cx="2447927" cy="24479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2" name="이미지"/>
          <p:cNvSpPr>
            <a:spLocks noGrp="1"/>
          </p:cNvSpPr>
          <p:nvPr>
            <p:ph type="pic" sz="quarter" idx="18"/>
          </p:nvPr>
        </p:nvSpPr>
        <p:spPr>
          <a:xfrm>
            <a:off x="5314458" y="6858000"/>
            <a:ext cx="2447927" cy="24479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3" name="이미지"/>
          <p:cNvSpPr>
            <a:spLocks noGrp="1"/>
          </p:cNvSpPr>
          <p:nvPr>
            <p:ph type="pic" sz="quarter" idx="19"/>
          </p:nvPr>
        </p:nvSpPr>
        <p:spPr>
          <a:xfrm>
            <a:off x="8265993" y="6858000"/>
            <a:ext cx="2447927" cy="24479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4" name="이미지"/>
          <p:cNvSpPr>
            <a:spLocks noGrp="1"/>
          </p:cNvSpPr>
          <p:nvPr>
            <p:ph type="pic" sz="quarter" idx="20"/>
          </p:nvPr>
        </p:nvSpPr>
        <p:spPr>
          <a:xfrm>
            <a:off x="11183887" y="6858000"/>
            <a:ext cx="2447927" cy="24479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5" name="이미지"/>
          <p:cNvSpPr>
            <a:spLocks noGrp="1"/>
          </p:cNvSpPr>
          <p:nvPr>
            <p:ph type="pic" sz="quarter" idx="21"/>
          </p:nvPr>
        </p:nvSpPr>
        <p:spPr>
          <a:xfrm>
            <a:off x="14135422" y="6858000"/>
            <a:ext cx="2447927" cy="24479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6" name="이미지"/>
          <p:cNvSpPr>
            <a:spLocks noGrp="1"/>
          </p:cNvSpPr>
          <p:nvPr>
            <p:ph type="pic" sz="quarter" idx="22"/>
          </p:nvPr>
        </p:nvSpPr>
        <p:spPr>
          <a:xfrm>
            <a:off x="17086958" y="6858000"/>
            <a:ext cx="2447927" cy="24479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2807637" y="12496800"/>
            <a:ext cx="371426" cy="381000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solidFill>
                  <a:srgbClr val="FFD73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부제">
    <p:bg>
      <p:bgPr>
        <a:solidFill>
          <a:srgbClr val="EC5D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제목 텍스트"/>
          <p:cNvSpPr txBox="1">
            <a:spLocks noGrp="1"/>
          </p:cNvSpPr>
          <p:nvPr>
            <p:ph type="title"/>
          </p:nvPr>
        </p:nvSpPr>
        <p:spPr>
          <a:xfrm>
            <a:off x="4833937" y="2303858"/>
            <a:ext cx="14716127" cy="4643439"/>
          </a:xfrm>
          <a:prstGeom prst="rect">
            <a:avLst/>
          </a:prstGeom>
        </p:spPr>
        <p:txBody>
          <a:bodyPr lIns="71436" tIns="71436" rIns="71436" bIns="71436"/>
          <a:lstStyle>
            <a:lvl1pPr defTabSz="821530">
              <a:lnSpc>
                <a:spcPct val="100000"/>
              </a:lnSpc>
              <a:defRPr sz="11200">
                <a:solidFill>
                  <a:srgbClr val="000000"/>
                </a:solidFill>
                <a:latin typeface="+mj-lt"/>
                <a:ea typeface="+mj-ea"/>
                <a:cs typeface="+mj-cs"/>
                <a:sym typeface="Apple SD 산돌고딕 Neo 옅은체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32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72311"/>
            <a:ext cx="14716127" cy="1589486"/>
          </a:xfrm>
          <a:prstGeom prst="rect">
            <a:avLst/>
          </a:prstGeom>
        </p:spPr>
        <p:txBody>
          <a:bodyPr lIns="71436" tIns="71436" rIns="71436" bIns="71436"/>
          <a:lstStyle>
            <a:lvl1pPr defTabSz="821530">
              <a:defRPr>
                <a:latin typeface="+mj-lt"/>
                <a:ea typeface="+mj-ea"/>
                <a:cs typeface="+mj-cs"/>
                <a:sym typeface="Apple SD 산돌고딕 Neo 옅은체"/>
              </a:defRPr>
            </a:lvl1pPr>
            <a:lvl2pPr indent="0" defTabSz="821530">
              <a:defRPr>
                <a:latin typeface="+mj-lt"/>
                <a:ea typeface="+mj-ea"/>
                <a:cs typeface="+mj-cs"/>
                <a:sym typeface="Apple SD 산돌고딕 Neo 옅은체"/>
              </a:defRPr>
            </a:lvl2pPr>
            <a:lvl3pPr indent="0" defTabSz="821530">
              <a:defRPr>
                <a:latin typeface="+mj-lt"/>
                <a:ea typeface="+mj-ea"/>
                <a:cs typeface="+mj-cs"/>
                <a:sym typeface="Apple SD 산돌고딕 Neo 옅은체"/>
              </a:defRPr>
            </a:lvl3pPr>
            <a:lvl4pPr indent="0" defTabSz="821530">
              <a:defRPr>
                <a:latin typeface="+mj-lt"/>
                <a:ea typeface="+mj-ea"/>
                <a:cs typeface="+mj-cs"/>
                <a:sym typeface="Apple SD 산돌고딕 Neo 옅은체"/>
              </a:defRPr>
            </a:lvl4pPr>
            <a:lvl5pPr indent="0" defTabSz="821530">
              <a:defRPr>
                <a:latin typeface="+mj-lt"/>
                <a:ea typeface="+mj-ea"/>
                <a:cs typeface="+mj-cs"/>
                <a:sym typeface="Apple SD 산돌고딕 Neo 옅은체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2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55321" y="13010554"/>
            <a:ext cx="455498" cy="511175"/>
          </a:xfrm>
          <a:prstGeom prst="rect">
            <a:avLst/>
          </a:prstGeom>
        </p:spPr>
        <p:txBody>
          <a:bodyPr lIns="71436" tIns="71436" rIns="71436" bIns="71436"/>
          <a:lstStyle>
            <a:lvl1pPr defTabSz="821530">
              <a:defRPr>
                <a:latin typeface="+mj-lt"/>
                <a:ea typeface="+mj-ea"/>
                <a:cs typeface="+mj-cs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이미지"/>
          <p:cNvSpPr>
            <a:spLocks noGrp="1"/>
          </p:cNvSpPr>
          <p:nvPr>
            <p:ph type="pic" sz="half" idx="13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4" name="제목 텍스트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00000"/>
              </a:lnSpc>
              <a:defRPr sz="11200">
                <a:solidFill>
                  <a:srgbClr val="000000"/>
                </a:solidFill>
                <a:latin typeface="+mj-lt"/>
                <a:ea typeface="+mj-ea"/>
                <a:cs typeface="+mj-cs"/>
                <a:sym typeface="Apple SD 산돌고딕 Neo 옅은체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0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+mj-lt"/>
                <a:ea typeface="+mj-ea"/>
                <a:cs typeface="+mj-cs"/>
                <a:sym typeface="Apple SD 산돌고딕 Neo 옅은체"/>
              </a:defRPr>
            </a:lvl1pPr>
            <a:lvl2pPr defTabSz="821531">
              <a:defRPr>
                <a:latin typeface="+mj-lt"/>
                <a:ea typeface="+mj-ea"/>
                <a:cs typeface="+mj-cs"/>
                <a:sym typeface="Apple SD 산돌고딕 Neo 옅은체"/>
              </a:defRPr>
            </a:lvl2pPr>
            <a:lvl3pPr defTabSz="821531">
              <a:defRPr>
                <a:latin typeface="+mj-lt"/>
                <a:ea typeface="+mj-ea"/>
                <a:cs typeface="+mj-cs"/>
                <a:sym typeface="Apple SD 산돌고딕 Neo 옅은체"/>
              </a:defRPr>
            </a:lvl3pPr>
            <a:lvl4pPr defTabSz="821531">
              <a:defRPr>
                <a:latin typeface="+mj-lt"/>
                <a:ea typeface="+mj-ea"/>
                <a:cs typeface="+mj-cs"/>
                <a:sym typeface="Apple SD 산돌고딕 Neo 옅은체"/>
              </a:defRPr>
            </a:lvl4pPr>
            <a:lvl5pPr defTabSz="821531">
              <a:defRPr>
                <a:latin typeface="+mj-lt"/>
                <a:ea typeface="+mj-ea"/>
                <a:cs typeface="+mj-cs"/>
                <a:sym typeface="Apple SD 산돌고딕 Neo 옅은체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0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55321" y="13001625"/>
            <a:ext cx="455499" cy="51117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+mj-lt"/>
                <a:ea typeface="+mj-ea"/>
                <a:cs typeface="+mj-cs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제목 텍스트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 lIns="71437" tIns="71437" rIns="71437" bIns="71437" anchor="ctr"/>
          <a:lstStyle>
            <a:lvl1pPr defTabSz="821531">
              <a:lnSpc>
                <a:spcPct val="100000"/>
              </a:lnSpc>
              <a:defRPr sz="11200">
                <a:solidFill>
                  <a:srgbClr val="000000"/>
                </a:solidFill>
                <a:latin typeface="+mj-lt"/>
                <a:ea typeface="+mj-ea"/>
                <a:cs typeface="+mj-cs"/>
                <a:sym typeface="Apple SD 산돌고딕 Neo 옅은체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55321" y="13010554"/>
            <a:ext cx="455499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+mj-lt"/>
                <a:ea typeface="+mj-ea"/>
                <a:cs typeface="+mj-cs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이미지"/>
          <p:cNvSpPr>
            <a:spLocks noGrp="1"/>
          </p:cNvSpPr>
          <p:nvPr>
            <p:ph type="pic" idx="13"/>
          </p:nvPr>
        </p:nvSpPr>
        <p:spPr>
          <a:xfrm>
            <a:off x="6869906" y="892968"/>
            <a:ext cx="17377173" cy="115847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2" name="제목 텍스트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00000"/>
              </a:lnSpc>
              <a:defRPr sz="8400">
                <a:solidFill>
                  <a:srgbClr val="000000"/>
                </a:solidFill>
                <a:latin typeface="+mj-lt"/>
                <a:ea typeface="+mj-ea"/>
                <a:cs typeface="+mj-cs"/>
                <a:sym typeface="Apple SD 산돌고딕 Neo 옅은체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2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+mj-lt"/>
                <a:ea typeface="+mj-ea"/>
                <a:cs typeface="+mj-cs"/>
                <a:sym typeface="Apple SD 산돌고딕 Neo 옅은체"/>
              </a:defRPr>
            </a:lvl1pPr>
            <a:lvl2pPr defTabSz="821531">
              <a:defRPr>
                <a:latin typeface="+mj-lt"/>
                <a:ea typeface="+mj-ea"/>
                <a:cs typeface="+mj-cs"/>
                <a:sym typeface="Apple SD 산돌고딕 Neo 옅은체"/>
              </a:defRPr>
            </a:lvl2pPr>
            <a:lvl3pPr defTabSz="821531">
              <a:defRPr>
                <a:latin typeface="+mj-lt"/>
                <a:ea typeface="+mj-ea"/>
                <a:cs typeface="+mj-cs"/>
                <a:sym typeface="Apple SD 산돌고딕 Neo 옅은체"/>
              </a:defRPr>
            </a:lvl3pPr>
            <a:lvl4pPr defTabSz="821531">
              <a:defRPr>
                <a:latin typeface="+mj-lt"/>
                <a:ea typeface="+mj-ea"/>
                <a:cs typeface="+mj-cs"/>
                <a:sym typeface="Apple SD 산돌고딕 Neo 옅은체"/>
              </a:defRPr>
            </a:lvl4pPr>
            <a:lvl5pPr defTabSz="821531">
              <a:defRPr>
                <a:latin typeface="+mj-lt"/>
                <a:ea typeface="+mj-ea"/>
                <a:cs typeface="+mj-cs"/>
                <a:sym typeface="Apple SD 산돌고딕 Neo 옅은체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55321" y="13010554"/>
            <a:ext cx="455499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+mj-lt"/>
                <a:ea typeface="+mj-ea"/>
                <a:cs typeface="+mj-cs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제목 텍스트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 anchor="ctr"/>
          <a:lstStyle>
            <a:lvl1pPr defTabSz="821531">
              <a:lnSpc>
                <a:spcPct val="100000"/>
              </a:lnSpc>
              <a:defRPr sz="11200">
                <a:solidFill>
                  <a:srgbClr val="000000"/>
                </a:solidFill>
                <a:latin typeface="+mj-lt"/>
                <a:ea typeface="+mj-ea"/>
                <a:cs typeface="+mj-cs"/>
                <a:sym typeface="Apple SD 산돌고딕 Neo 옅은체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3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55321" y="13010554"/>
            <a:ext cx="455499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+mj-lt"/>
                <a:ea typeface="+mj-ea"/>
                <a:cs typeface="+mj-cs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제목 텍스트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 anchor="ctr"/>
          <a:lstStyle>
            <a:lvl1pPr defTabSz="821531">
              <a:lnSpc>
                <a:spcPct val="100000"/>
              </a:lnSpc>
              <a:defRPr sz="11200">
                <a:solidFill>
                  <a:srgbClr val="000000"/>
                </a:solidFill>
                <a:latin typeface="+mj-lt"/>
                <a:ea typeface="+mj-ea"/>
                <a:cs typeface="+mj-cs"/>
                <a:sym typeface="Apple SD 산돌고딕 Neo 옅은체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40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7361" indent="-617361" algn="l" defTabSz="821531">
              <a:spcBef>
                <a:spcPts val="5900"/>
              </a:spcBef>
              <a:buSzPct val="75000"/>
              <a:buChar char="•"/>
              <a:defRPr sz="5000">
                <a:latin typeface="+mj-lt"/>
                <a:ea typeface="+mj-ea"/>
                <a:cs typeface="+mj-cs"/>
                <a:sym typeface="Apple SD 산돌고딕 Neo 옅은체"/>
              </a:defRPr>
            </a:lvl1pPr>
            <a:lvl2pPr marL="1061861" indent="-617361" algn="l" defTabSz="821531">
              <a:spcBef>
                <a:spcPts val="5900"/>
              </a:spcBef>
              <a:buSzPct val="75000"/>
              <a:buChar char="•"/>
              <a:defRPr sz="5000">
                <a:latin typeface="+mj-lt"/>
                <a:ea typeface="+mj-ea"/>
                <a:cs typeface="+mj-cs"/>
                <a:sym typeface="Apple SD 산돌고딕 Neo 옅은체"/>
              </a:defRPr>
            </a:lvl2pPr>
            <a:lvl3pPr marL="1506361" indent="-617361" algn="l" defTabSz="821531">
              <a:spcBef>
                <a:spcPts val="5900"/>
              </a:spcBef>
              <a:buSzPct val="75000"/>
              <a:buChar char="•"/>
              <a:defRPr sz="5000">
                <a:latin typeface="+mj-lt"/>
                <a:ea typeface="+mj-ea"/>
                <a:cs typeface="+mj-cs"/>
                <a:sym typeface="Apple SD 산돌고딕 Neo 옅은체"/>
              </a:defRPr>
            </a:lvl3pPr>
            <a:lvl4pPr marL="1950861" indent="-617361" algn="l" defTabSz="821531">
              <a:spcBef>
                <a:spcPts val="5900"/>
              </a:spcBef>
              <a:buSzPct val="75000"/>
              <a:buChar char="•"/>
              <a:defRPr sz="5000">
                <a:latin typeface="+mj-lt"/>
                <a:ea typeface="+mj-ea"/>
                <a:cs typeface="+mj-cs"/>
                <a:sym typeface="Apple SD 산돌고딕 Neo 옅은체"/>
              </a:defRPr>
            </a:lvl4pPr>
            <a:lvl5pPr marL="2395361" indent="-617361" algn="l" defTabSz="821531">
              <a:spcBef>
                <a:spcPts val="5900"/>
              </a:spcBef>
              <a:buSzPct val="75000"/>
              <a:buChar char="•"/>
              <a:defRPr sz="5000">
                <a:latin typeface="+mj-lt"/>
                <a:ea typeface="+mj-ea"/>
                <a:cs typeface="+mj-cs"/>
                <a:sym typeface="Apple SD 산돌고딕 Neo 옅은체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4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55321" y="13010554"/>
            <a:ext cx="455499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+mj-lt"/>
                <a:ea typeface="+mj-ea"/>
                <a:cs typeface="+mj-cs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이미지"/>
          <p:cNvSpPr>
            <a:spLocks noGrp="1"/>
          </p:cNvSpPr>
          <p:nvPr>
            <p:ph type="pic" sz="half" idx="13"/>
          </p:nvPr>
        </p:nvSpPr>
        <p:spPr>
          <a:xfrm>
            <a:off x="9423796" y="3661171"/>
            <a:ext cx="13260588" cy="88403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9" name="제목 텍스트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 anchor="ctr"/>
          <a:lstStyle>
            <a:lvl1pPr defTabSz="821531">
              <a:lnSpc>
                <a:spcPct val="100000"/>
              </a:lnSpc>
              <a:defRPr sz="11200">
                <a:solidFill>
                  <a:srgbClr val="000000"/>
                </a:solidFill>
                <a:latin typeface="+mj-lt"/>
                <a:ea typeface="+mj-ea"/>
                <a:cs typeface="+mj-cs"/>
                <a:sym typeface="Apple SD 산돌고딕 Neo 옅은체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25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465364" indent="-465364" algn="l" defTabSz="821531">
              <a:spcBef>
                <a:spcPts val="4500"/>
              </a:spcBef>
              <a:buSzPct val="75000"/>
              <a:buChar char="•"/>
              <a:defRPr sz="3800">
                <a:latin typeface="+mj-lt"/>
                <a:ea typeface="+mj-ea"/>
                <a:cs typeface="+mj-cs"/>
                <a:sym typeface="Apple SD 산돌고딕 Neo 옅은체"/>
              </a:defRPr>
            </a:lvl1pPr>
            <a:lvl2pPr marL="808264" indent="-465364" algn="l" defTabSz="821531">
              <a:spcBef>
                <a:spcPts val="4500"/>
              </a:spcBef>
              <a:buSzPct val="75000"/>
              <a:buChar char="•"/>
              <a:defRPr sz="3800">
                <a:latin typeface="+mj-lt"/>
                <a:ea typeface="+mj-ea"/>
                <a:cs typeface="+mj-cs"/>
                <a:sym typeface="Apple SD 산돌고딕 Neo 옅은체"/>
              </a:defRPr>
            </a:lvl2pPr>
            <a:lvl3pPr marL="1151164" indent="-465364" algn="l" defTabSz="821531">
              <a:spcBef>
                <a:spcPts val="4500"/>
              </a:spcBef>
              <a:buSzPct val="75000"/>
              <a:buChar char="•"/>
              <a:defRPr sz="3800">
                <a:latin typeface="+mj-lt"/>
                <a:ea typeface="+mj-ea"/>
                <a:cs typeface="+mj-cs"/>
                <a:sym typeface="Apple SD 산돌고딕 Neo 옅은체"/>
              </a:defRPr>
            </a:lvl3pPr>
            <a:lvl4pPr marL="1494064" indent="-465364" algn="l" defTabSz="821531">
              <a:spcBef>
                <a:spcPts val="4500"/>
              </a:spcBef>
              <a:buSzPct val="75000"/>
              <a:buChar char="•"/>
              <a:defRPr sz="3800">
                <a:latin typeface="+mj-lt"/>
                <a:ea typeface="+mj-ea"/>
                <a:cs typeface="+mj-cs"/>
                <a:sym typeface="Apple SD 산돌고딕 Neo 옅은체"/>
              </a:defRPr>
            </a:lvl4pPr>
            <a:lvl5pPr marL="1836964" indent="-465364" algn="l" defTabSz="821531">
              <a:spcBef>
                <a:spcPts val="4500"/>
              </a:spcBef>
              <a:buSzPct val="75000"/>
              <a:buChar char="•"/>
              <a:defRPr sz="3800">
                <a:latin typeface="+mj-lt"/>
                <a:ea typeface="+mj-ea"/>
                <a:cs typeface="+mj-cs"/>
                <a:sym typeface="Apple SD 산돌고딕 Neo 옅은체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5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55321" y="13010554"/>
            <a:ext cx="455499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+mj-lt"/>
                <a:ea typeface="+mj-ea"/>
                <a:cs typeface="+mj-cs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7361" indent="-617361" algn="l" defTabSz="821531">
              <a:spcBef>
                <a:spcPts val="5900"/>
              </a:spcBef>
              <a:buSzPct val="75000"/>
              <a:buChar char="•"/>
              <a:defRPr sz="5000">
                <a:latin typeface="+mj-lt"/>
                <a:ea typeface="+mj-ea"/>
                <a:cs typeface="+mj-cs"/>
                <a:sym typeface="Apple SD 산돌고딕 Neo 옅은체"/>
              </a:defRPr>
            </a:lvl1pPr>
            <a:lvl2pPr marL="1061861" indent="-617361" algn="l" defTabSz="821531">
              <a:spcBef>
                <a:spcPts val="5900"/>
              </a:spcBef>
              <a:buSzPct val="75000"/>
              <a:buChar char="•"/>
              <a:defRPr sz="5000">
                <a:latin typeface="+mj-lt"/>
                <a:ea typeface="+mj-ea"/>
                <a:cs typeface="+mj-cs"/>
                <a:sym typeface="Apple SD 산돌고딕 Neo 옅은체"/>
              </a:defRPr>
            </a:lvl2pPr>
            <a:lvl3pPr marL="1506361" indent="-617361" algn="l" defTabSz="821531">
              <a:spcBef>
                <a:spcPts val="5900"/>
              </a:spcBef>
              <a:buSzPct val="75000"/>
              <a:buChar char="•"/>
              <a:defRPr sz="5000">
                <a:latin typeface="+mj-lt"/>
                <a:ea typeface="+mj-ea"/>
                <a:cs typeface="+mj-cs"/>
                <a:sym typeface="Apple SD 산돌고딕 Neo 옅은체"/>
              </a:defRPr>
            </a:lvl3pPr>
            <a:lvl4pPr marL="1950861" indent="-617361" algn="l" defTabSz="821531">
              <a:spcBef>
                <a:spcPts val="5900"/>
              </a:spcBef>
              <a:buSzPct val="75000"/>
              <a:buChar char="•"/>
              <a:defRPr sz="5000">
                <a:latin typeface="+mj-lt"/>
                <a:ea typeface="+mj-ea"/>
                <a:cs typeface="+mj-cs"/>
                <a:sym typeface="Apple SD 산돌고딕 Neo 옅은체"/>
              </a:defRPr>
            </a:lvl4pPr>
            <a:lvl5pPr marL="2395361" indent="-617361" algn="l" defTabSz="821531">
              <a:spcBef>
                <a:spcPts val="5900"/>
              </a:spcBef>
              <a:buSzPct val="75000"/>
              <a:buChar char="•"/>
              <a:defRPr sz="5000">
                <a:latin typeface="+mj-lt"/>
                <a:ea typeface="+mj-ea"/>
                <a:cs typeface="+mj-cs"/>
                <a:sym typeface="Apple SD 산돌고딕 Neo 옅은체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5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55321" y="13010554"/>
            <a:ext cx="455499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+mj-lt"/>
                <a:ea typeface="+mj-ea"/>
                <a:cs typeface="+mj-cs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이미지"/>
          <p:cNvSpPr>
            <a:spLocks noGrp="1"/>
          </p:cNvSpPr>
          <p:nvPr>
            <p:ph type="pic" sz="quarter" idx="13"/>
          </p:nvPr>
        </p:nvSpPr>
        <p:spPr>
          <a:xfrm>
            <a:off x="12442031" y="7069144"/>
            <a:ext cx="8518923" cy="56822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67" name="이미지"/>
          <p:cNvSpPr>
            <a:spLocks noGrp="1"/>
          </p:cNvSpPr>
          <p:nvPr>
            <p:ph type="pic" sz="quarter" idx="14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68" name="이미지"/>
          <p:cNvSpPr>
            <a:spLocks noGrp="1"/>
          </p:cNvSpPr>
          <p:nvPr>
            <p:ph type="pic" idx="15"/>
          </p:nvPr>
        </p:nvSpPr>
        <p:spPr>
          <a:xfrm>
            <a:off x="-291704" y="1250156"/>
            <a:ext cx="16841391" cy="112275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6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55321" y="13010554"/>
            <a:ext cx="455499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+mj-lt"/>
                <a:ea typeface="+mj-ea"/>
                <a:cs typeface="+mj-cs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"/>
          <p:cNvGrpSpPr/>
          <p:nvPr/>
        </p:nvGrpSpPr>
        <p:grpSpPr>
          <a:xfrm>
            <a:off x="-1392802" y="8071742"/>
            <a:ext cx="25072815" cy="5359291"/>
            <a:chOff x="0" y="0"/>
            <a:chExt cx="25072814" cy="5359289"/>
          </a:xfrm>
        </p:grpSpPr>
        <p:sp>
          <p:nvSpPr>
            <p:cNvPr id="2" name="도형"/>
            <p:cNvSpPr/>
            <p:nvPr/>
          </p:nvSpPr>
          <p:spPr>
            <a:xfrm>
              <a:off x="23417965" y="3454748"/>
              <a:ext cx="1654850" cy="1899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" name="도형"/>
            <p:cNvSpPr/>
            <p:nvPr/>
          </p:nvSpPr>
          <p:spPr>
            <a:xfrm>
              <a:off x="9031937" y="2152301"/>
              <a:ext cx="2553742" cy="2931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" name="도형"/>
            <p:cNvSpPr/>
            <p:nvPr/>
          </p:nvSpPr>
          <p:spPr>
            <a:xfrm>
              <a:off x="2083039" y="2690407"/>
              <a:ext cx="2046361" cy="2349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5" name="도형"/>
            <p:cNvSpPr/>
            <p:nvPr/>
          </p:nvSpPr>
          <p:spPr>
            <a:xfrm>
              <a:off x="0" y="520610"/>
              <a:ext cx="3737441" cy="4291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" name="도형"/>
            <p:cNvSpPr/>
            <p:nvPr/>
          </p:nvSpPr>
          <p:spPr>
            <a:xfrm>
              <a:off x="3132494" y="2152301"/>
              <a:ext cx="2553742" cy="2931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" name="도형"/>
            <p:cNvSpPr/>
            <p:nvPr/>
          </p:nvSpPr>
          <p:spPr>
            <a:xfrm>
              <a:off x="5528732" y="995244"/>
              <a:ext cx="3561529" cy="4089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" name="도형"/>
            <p:cNvSpPr/>
            <p:nvPr/>
          </p:nvSpPr>
          <p:spPr>
            <a:xfrm>
              <a:off x="9740362" y="0"/>
              <a:ext cx="4395250" cy="5046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" name="도형"/>
            <p:cNvSpPr/>
            <p:nvPr/>
          </p:nvSpPr>
          <p:spPr>
            <a:xfrm>
              <a:off x="17995496" y="1539106"/>
              <a:ext cx="3157214" cy="3624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" name="도형"/>
            <p:cNvSpPr/>
            <p:nvPr/>
          </p:nvSpPr>
          <p:spPr>
            <a:xfrm>
              <a:off x="20350477" y="2618540"/>
              <a:ext cx="2273746" cy="2610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" name="도형"/>
            <p:cNvSpPr/>
            <p:nvPr/>
          </p:nvSpPr>
          <p:spPr>
            <a:xfrm>
              <a:off x="21859650" y="2559875"/>
              <a:ext cx="2273746" cy="2610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" name="도형"/>
            <p:cNvSpPr/>
            <p:nvPr/>
          </p:nvSpPr>
          <p:spPr>
            <a:xfrm>
              <a:off x="14931381" y="1877304"/>
              <a:ext cx="3032780" cy="3481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도형"/>
            <p:cNvSpPr/>
            <p:nvPr/>
          </p:nvSpPr>
          <p:spPr>
            <a:xfrm>
              <a:off x="13583494" y="2618540"/>
              <a:ext cx="2273747" cy="2610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5" name="원"/>
          <p:cNvSpPr/>
          <p:nvPr/>
        </p:nvSpPr>
        <p:spPr>
          <a:xfrm>
            <a:off x="19636610" y="923866"/>
            <a:ext cx="162216" cy="162216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" name="원"/>
          <p:cNvSpPr/>
          <p:nvPr/>
        </p:nvSpPr>
        <p:spPr>
          <a:xfrm>
            <a:off x="16896117" y="128635"/>
            <a:ext cx="162216" cy="162216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원"/>
          <p:cNvSpPr/>
          <p:nvPr/>
        </p:nvSpPr>
        <p:spPr>
          <a:xfrm>
            <a:off x="15853686" y="755275"/>
            <a:ext cx="162216" cy="162216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원"/>
          <p:cNvSpPr/>
          <p:nvPr/>
        </p:nvSpPr>
        <p:spPr>
          <a:xfrm>
            <a:off x="21461469" y="487244"/>
            <a:ext cx="267056" cy="267056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원"/>
          <p:cNvSpPr/>
          <p:nvPr/>
        </p:nvSpPr>
        <p:spPr>
          <a:xfrm>
            <a:off x="18938392" y="589908"/>
            <a:ext cx="61729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" name="원"/>
          <p:cNvSpPr/>
          <p:nvPr/>
        </p:nvSpPr>
        <p:spPr>
          <a:xfrm>
            <a:off x="19891212" y="362671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" name="원"/>
          <p:cNvSpPr/>
          <p:nvPr/>
        </p:nvSpPr>
        <p:spPr>
          <a:xfrm>
            <a:off x="14915652" y="712042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" name="원"/>
          <p:cNvSpPr/>
          <p:nvPr/>
        </p:nvSpPr>
        <p:spPr>
          <a:xfrm>
            <a:off x="19395465" y="737538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원"/>
          <p:cNvSpPr/>
          <p:nvPr/>
        </p:nvSpPr>
        <p:spPr>
          <a:xfrm>
            <a:off x="1681058" y="487244"/>
            <a:ext cx="267056" cy="267056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원"/>
          <p:cNvSpPr/>
          <p:nvPr/>
        </p:nvSpPr>
        <p:spPr>
          <a:xfrm>
            <a:off x="5644501" y="452612"/>
            <a:ext cx="162216" cy="162216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원"/>
          <p:cNvSpPr/>
          <p:nvPr/>
        </p:nvSpPr>
        <p:spPr>
          <a:xfrm>
            <a:off x="4946283" y="118654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" name="원"/>
          <p:cNvSpPr/>
          <p:nvPr/>
        </p:nvSpPr>
        <p:spPr>
          <a:xfrm>
            <a:off x="5403356" y="266284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" name="원"/>
          <p:cNvSpPr/>
          <p:nvPr/>
        </p:nvSpPr>
        <p:spPr>
          <a:xfrm>
            <a:off x="7739868" y="128635"/>
            <a:ext cx="162216" cy="162216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" name="원"/>
          <p:cNvSpPr/>
          <p:nvPr/>
        </p:nvSpPr>
        <p:spPr>
          <a:xfrm>
            <a:off x="23662575" y="128635"/>
            <a:ext cx="162216" cy="162216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9" name="원"/>
          <p:cNvSpPr/>
          <p:nvPr/>
        </p:nvSpPr>
        <p:spPr>
          <a:xfrm>
            <a:off x="15298625" y="237001"/>
            <a:ext cx="162216" cy="162216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원"/>
          <p:cNvSpPr/>
          <p:nvPr/>
        </p:nvSpPr>
        <p:spPr>
          <a:xfrm>
            <a:off x="15429452" y="-100180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1" name="원"/>
          <p:cNvSpPr/>
          <p:nvPr/>
        </p:nvSpPr>
        <p:spPr>
          <a:xfrm>
            <a:off x="15057480" y="50672"/>
            <a:ext cx="61729" cy="61729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" name="원"/>
          <p:cNvSpPr/>
          <p:nvPr/>
        </p:nvSpPr>
        <p:spPr>
          <a:xfrm>
            <a:off x="181112" y="68410"/>
            <a:ext cx="162216" cy="162216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" name="원"/>
          <p:cNvSpPr/>
          <p:nvPr/>
        </p:nvSpPr>
        <p:spPr>
          <a:xfrm>
            <a:off x="6149426" y="266284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" name="원"/>
          <p:cNvSpPr/>
          <p:nvPr/>
        </p:nvSpPr>
        <p:spPr>
          <a:xfrm>
            <a:off x="6416968" y="521926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원"/>
          <p:cNvSpPr/>
          <p:nvPr/>
        </p:nvSpPr>
        <p:spPr>
          <a:xfrm>
            <a:off x="2047391" y="159423"/>
            <a:ext cx="61728" cy="61729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원"/>
          <p:cNvSpPr/>
          <p:nvPr/>
        </p:nvSpPr>
        <p:spPr>
          <a:xfrm>
            <a:off x="2314932" y="415066"/>
            <a:ext cx="61729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원"/>
          <p:cNvSpPr/>
          <p:nvPr/>
        </p:nvSpPr>
        <p:spPr>
          <a:xfrm>
            <a:off x="750959" y="159423"/>
            <a:ext cx="61728" cy="61729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원"/>
          <p:cNvSpPr/>
          <p:nvPr/>
        </p:nvSpPr>
        <p:spPr>
          <a:xfrm>
            <a:off x="977242" y="805519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" name="원"/>
          <p:cNvSpPr/>
          <p:nvPr/>
        </p:nvSpPr>
        <p:spPr>
          <a:xfrm>
            <a:off x="1455584" y="50672"/>
            <a:ext cx="61728" cy="61729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" name="원"/>
          <p:cNvSpPr/>
          <p:nvPr/>
        </p:nvSpPr>
        <p:spPr>
          <a:xfrm>
            <a:off x="13598591" y="1457926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" name="원"/>
          <p:cNvSpPr/>
          <p:nvPr/>
        </p:nvSpPr>
        <p:spPr>
          <a:xfrm>
            <a:off x="12598082" y="456784"/>
            <a:ext cx="61729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2" name="원"/>
          <p:cNvSpPr/>
          <p:nvPr/>
        </p:nvSpPr>
        <p:spPr>
          <a:xfrm>
            <a:off x="12981056" y="-18258"/>
            <a:ext cx="162216" cy="162216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" name="원"/>
          <p:cNvSpPr/>
          <p:nvPr/>
        </p:nvSpPr>
        <p:spPr>
          <a:xfrm>
            <a:off x="13111883" y="-355439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" name="원"/>
          <p:cNvSpPr/>
          <p:nvPr/>
        </p:nvSpPr>
        <p:spPr>
          <a:xfrm>
            <a:off x="12739911" y="-204586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5" name="원"/>
          <p:cNvSpPr/>
          <p:nvPr/>
        </p:nvSpPr>
        <p:spPr>
          <a:xfrm>
            <a:off x="9214854" y="456784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6" name="원"/>
          <p:cNvSpPr/>
          <p:nvPr/>
        </p:nvSpPr>
        <p:spPr>
          <a:xfrm>
            <a:off x="9597828" y="-18258"/>
            <a:ext cx="162216" cy="162216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7" name="원"/>
          <p:cNvSpPr/>
          <p:nvPr/>
        </p:nvSpPr>
        <p:spPr>
          <a:xfrm>
            <a:off x="10536976" y="211818"/>
            <a:ext cx="61729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8" name="원"/>
          <p:cNvSpPr/>
          <p:nvPr/>
        </p:nvSpPr>
        <p:spPr>
          <a:xfrm>
            <a:off x="10165005" y="362671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9" name="원"/>
          <p:cNvSpPr/>
          <p:nvPr/>
        </p:nvSpPr>
        <p:spPr>
          <a:xfrm>
            <a:off x="21488288" y="-24754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0" name="원"/>
          <p:cNvSpPr/>
          <p:nvPr/>
        </p:nvSpPr>
        <p:spPr>
          <a:xfrm>
            <a:off x="21116317" y="126099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1" name="원"/>
          <p:cNvSpPr/>
          <p:nvPr/>
        </p:nvSpPr>
        <p:spPr>
          <a:xfrm>
            <a:off x="20522057" y="917294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2" name="원"/>
          <p:cNvSpPr/>
          <p:nvPr/>
        </p:nvSpPr>
        <p:spPr>
          <a:xfrm>
            <a:off x="20315121" y="1645771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3" name="원"/>
          <p:cNvSpPr/>
          <p:nvPr/>
        </p:nvSpPr>
        <p:spPr>
          <a:xfrm>
            <a:off x="18546474" y="-74998"/>
            <a:ext cx="162216" cy="162216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4" name="원"/>
          <p:cNvSpPr/>
          <p:nvPr/>
        </p:nvSpPr>
        <p:spPr>
          <a:xfrm>
            <a:off x="17860805" y="415066"/>
            <a:ext cx="61729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5" name="원"/>
          <p:cNvSpPr/>
          <p:nvPr/>
        </p:nvSpPr>
        <p:spPr>
          <a:xfrm>
            <a:off x="17426945" y="974110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6" name="원"/>
          <p:cNvSpPr/>
          <p:nvPr/>
        </p:nvSpPr>
        <p:spPr>
          <a:xfrm>
            <a:off x="9648071" y="974110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7" name="원"/>
          <p:cNvSpPr/>
          <p:nvPr/>
        </p:nvSpPr>
        <p:spPr>
          <a:xfrm>
            <a:off x="21488288" y="1457926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8" name="원"/>
          <p:cNvSpPr/>
          <p:nvPr/>
        </p:nvSpPr>
        <p:spPr>
          <a:xfrm>
            <a:off x="22502353" y="589908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59" name="원"/>
          <p:cNvSpPr/>
          <p:nvPr/>
        </p:nvSpPr>
        <p:spPr>
          <a:xfrm>
            <a:off x="3243257" y="974110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0" name="원"/>
          <p:cNvSpPr/>
          <p:nvPr/>
        </p:nvSpPr>
        <p:spPr>
          <a:xfrm>
            <a:off x="4257323" y="1457926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1" name="원"/>
          <p:cNvSpPr/>
          <p:nvPr/>
        </p:nvSpPr>
        <p:spPr>
          <a:xfrm>
            <a:off x="4257323" y="737538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" name="원"/>
          <p:cNvSpPr/>
          <p:nvPr/>
        </p:nvSpPr>
        <p:spPr>
          <a:xfrm>
            <a:off x="22938633" y="1355262"/>
            <a:ext cx="267056" cy="267055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3" name="원"/>
          <p:cNvSpPr/>
          <p:nvPr/>
        </p:nvSpPr>
        <p:spPr>
          <a:xfrm>
            <a:off x="-12250" y="1595527"/>
            <a:ext cx="162216" cy="162216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4" name="원"/>
          <p:cNvSpPr/>
          <p:nvPr/>
        </p:nvSpPr>
        <p:spPr>
          <a:xfrm>
            <a:off x="14073068" y="118654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5" name="원"/>
          <p:cNvSpPr/>
          <p:nvPr/>
        </p:nvSpPr>
        <p:spPr>
          <a:xfrm>
            <a:off x="13801621" y="266284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6" name="원"/>
          <p:cNvSpPr/>
          <p:nvPr/>
        </p:nvSpPr>
        <p:spPr>
          <a:xfrm>
            <a:off x="231356" y="521926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7" name="원"/>
          <p:cNvSpPr/>
          <p:nvPr/>
        </p:nvSpPr>
        <p:spPr>
          <a:xfrm>
            <a:off x="23041299" y="266284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8" name="원"/>
          <p:cNvSpPr/>
          <p:nvPr/>
        </p:nvSpPr>
        <p:spPr>
          <a:xfrm>
            <a:off x="21763983" y="31986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9" name="원"/>
          <p:cNvSpPr/>
          <p:nvPr/>
        </p:nvSpPr>
        <p:spPr>
          <a:xfrm>
            <a:off x="24251629" y="1829971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0" name="원"/>
          <p:cNvSpPr/>
          <p:nvPr/>
        </p:nvSpPr>
        <p:spPr>
          <a:xfrm>
            <a:off x="3434701" y="-18258"/>
            <a:ext cx="162216" cy="162216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1" name="원"/>
          <p:cNvSpPr/>
          <p:nvPr/>
        </p:nvSpPr>
        <p:spPr>
          <a:xfrm>
            <a:off x="4112226" y="266114"/>
            <a:ext cx="103988" cy="103989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2" name="원"/>
          <p:cNvSpPr/>
          <p:nvPr/>
        </p:nvSpPr>
        <p:spPr>
          <a:xfrm>
            <a:off x="3058126" y="568778"/>
            <a:ext cx="103988" cy="10398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3" name="원"/>
          <p:cNvSpPr/>
          <p:nvPr/>
        </p:nvSpPr>
        <p:spPr>
          <a:xfrm>
            <a:off x="8633426" y="-45884"/>
            <a:ext cx="103989" cy="103989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4" name="원"/>
          <p:cNvSpPr/>
          <p:nvPr/>
        </p:nvSpPr>
        <p:spPr>
          <a:xfrm>
            <a:off x="11363926" y="393936"/>
            <a:ext cx="103989" cy="10398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5" name="원"/>
          <p:cNvSpPr/>
          <p:nvPr/>
        </p:nvSpPr>
        <p:spPr>
          <a:xfrm>
            <a:off x="16113726" y="10856"/>
            <a:ext cx="103989" cy="103989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6" name="원"/>
          <p:cNvSpPr/>
          <p:nvPr/>
        </p:nvSpPr>
        <p:spPr>
          <a:xfrm>
            <a:off x="13577461" y="690912"/>
            <a:ext cx="103988" cy="103989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7" name="원"/>
          <p:cNvSpPr/>
          <p:nvPr/>
        </p:nvSpPr>
        <p:spPr>
          <a:xfrm>
            <a:off x="19374335" y="138293"/>
            <a:ext cx="103989" cy="103989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8" name="원"/>
          <p:cNvSpPr/>
          <p:nvPr/>
        </p:nvSpPr>
        <p:spPr>
          <a:xfrm>
            <a:off x="20631635" y="-45884"/>
            <a:ext cx="103989" cy="103989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9" name="원"/>
          <p:cNvSpPr/>
          <p:nvPr/>
        </p:nvSpPr>
        <p:spPr>
          <a:xfrm>
            <a:off x="24365435" y="784389"/>
            <a:ext cx="103989" cy="103989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0" name="원"/>
          <p:cNvSpPr/>
          <p:nvPr/>
        </p:nvSpPr>
        <p:spPr>
          <a:xfrm>
            <a:off x="11885692" y="50672"/>
            <a:ext cx="61728" cy="61729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1" name="원"/>
          <p:cNvSpPr/>
          <p:nvPr/>
        </p:nvSpPr>
        <p:spPr>
          <a:xfrm>
            <a:off x="8278892" y="266284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2" name="원"/>
          <p:cNvSpPr/>
          <p:nvPr/>
        </p:nvSpPr>
        <p:spPr>
          <a:xfrm>
            <a:off x="17674614" y="118654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3" name="원"/>
          <p:cNvSpPr/>
          <p:nvPr/>
        </p:nvSpPr>
        <p:spPr>
          <a:xfrm>
            <a:off x="16946360" y="589908"/>
            <a:ext cx="61729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4" name="원"/>
          <p:cNvSpPr/>
          <p:nvPr/>
        </p:nvSpPr>
        <p:spPr>
          <a:xfrm>
            <a:off x="22199885" y="266284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5" name="원"/>
          <p:cNvSpPr/>
          <p:nvPr/>
        </p:nvSpPr>
        <p:spPr>
          <a:xfrm>
            <a:off x="24142985" y="362671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6" name="원"/>
          <p:cNvSpPr/>
          <p:nvPr/>
        </p:nvSpPr>
        <p:spPr>
          <a:xfrm>
            <a:off x="20266455" y="159423"/>
            <a:ext cx="61729" cy="61729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7" name="원"/>
          <p:cNvSpPr/>
          <p:nvPr/>
        </p:nvSpPr>
        <p:spPr>
          <a:xfrm>
            <a:off x="20761755" y="456784"/>
            <a:ext cx="61729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8" name="원"/>
          <p:cNvSpPr/>
          <p:nvPr/>
        </p:nvSpPr>
        <p:spPr>
          <a:xfrm>
            <a:off x="6754892" y="177384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9" name="원"/>
          <p:cNvSpPr/>
          <p:nvPr/>
        </p:nvSpPr>
        <p:spPr>
          <a:xfrm>
            <a:off x="7135892" y="415066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0" name="원"/>
          <p:cNvSpPr/>
          <p:nvPr/>
        </p:nvSpPr>
        <p:spPr>
          <a:xfrm>
            <a:off x="24200335" y="938393"/>
            <a:ext cx="103989" cy="103989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1" name="원"/>
          <p:cNvSpPr/>
          <p:nvPr/>
        </p:nvSpPr>
        <p:spPr>
          <a:xfrm>
            <a:off x="22533216" y="10856"/>
            <a:ext cx="103989" cy="103989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2" name="원"/>
          <p:cNvSpPr/>
          <p:nvPr/>
        </p:nvSpPr>
        <p:spPr>
          <a:xfrm>
            <a:off x="23384907" y="805519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3" name="원"/>
          <p:cNvSpPr/>
          <p:nvPr/>
        </p:nvSpPr>
        <p:spPr>
          <a:xfrm>
            <a:off x="23355746" y="118654"/>
            <a:ext cx="61728" cy="6172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184" name="그룹"/>
          <p:cNvGrpSpPr/>
          <p:nvPr/>
        </p:nvGrpSpPr>
        <p:grpSpPr>
          <a:xfrm>
            <a:off x="-471346" y="9935378"/>
            <a:ext cx="25786163" cy="3782982"/>
            <a:chOff x="0" y="0"/>
            <a:chExt cx="25786163" cy="3782981"/>
          </a:xfrm>
        </p:grpSpPr>
        <p:sp>
          <p:nvSpPr>
            <p:cNvPr id="94" name="도형"/>
            <p:cNvSpPr/>
            <p:nvPr/>
          </p:nvSpPr>
          <p:spPr>
            <a:xfrm>
              <a:off x="443249" y="2656292"/>
              <a:ext cx="24440196" cy="1126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5" extrusionOk="0">
                  <a:moveTo>
                    <a:pt x="0" y="6156"/>
                  </a:moveTo>
                  <a:cubicBezTo>
                    <a:pt x="1714" y="790"/>
                    <a:pt x="3450" y="-1075"/>
                    <a:pt x="5182" y="588"/>
                  </a:cubicBezTo>
                  <a:cubicBezTo>
                    <a:pt x="7310" y="2631"/>
                    <a:pt x="9423" y="9991"/>
                    <a:pt x="11553" y="9831"/>
                  </a:cubicBezTo>
                  <a:cubicBezTo>
                    <a:pt x="13215" y="9707"/>
                    <a:pt x="14866" y="5005"/>
                    <a:pt x="16525" y="3122"/>
                  </a:cubicBezTo>
                  <a:cubicBezTo>
                    <a:pt x="18218" y="1200"/>
                    <a:pt x="19915" y="2214"/>
                    <a:pt x="21600" y="6156"/>
                  </a:cubicBezTo>
                  <a:lnTo>
                    <a:pt x="21600" y="20525"/>
                  </a:lnTo>
                  <a:lnTo>
                    <a:pt x="0" y="20525"/>
                  </a:lnTo>
                  <a:lnTo>
                    <a:pt x="0" y="61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5" name="도형"/>
            <p:cNvSpPr/>
            <p:nvPr/>
          </p:nvSpPr>
          <p:spPr>
            <a:xfrm>
              <a:off x="2933027" y="138432"/>
              <a:ext cx="2692338" cy="3091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6" name="도형"/>
            <p:cNvSpPr/>
            <p:nvPr/>
          </p:nvSpPr>
          <p:spPr>
            <a:xfrm>
              <a:off x="440088" y="1170715"/>
              <a:ext cx="1793228" cy="2058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7" name="도형"/>
            <p:cNvSpPr/>
            <p:nvPr/>
          </p:nvSpPr>
          <p:spPr>
            <a:xfrm>
              <a:off x="8887893" y="1692575"/>
              <a:ext cx="1351327" cy="1551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8" name="도형"/>
            <p:cNvSpPr/>
            <p:nvPr/>
          </p:nvSpPr>
          <p:spPr>
            <a:xfrm>
              <a:off x="11614203" y="834462"/>
              <a:ext cx="2098735" cy="2409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9" name="도형"/>
            <p:cNvSpPr/>
            <p:nvPr/>
          </p:nvSpPr>
          <p:spPr>
            <a:xfrm>
              <a:off x="15855878" y="834462"/>
              <a:ext cx="2098736" cy="2409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0" name="도형"/>
            <p:cNvSpPr/>
            <p:nvPr/>
          </p:nvSpPr>
          <p:spPr>
            <a:xfrm>
              <a:off x="15087922" y="2212967"/>
              <a:ext cx="834608" cy="958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1" name="도형"/>
            <p:cNvSpPr/>
            <p:nvPr/>
          </p:nvSpPr>
          <p:spPr>
            <a:xfrm>
              <a:off x="5498455" y="2174867"/>
              <a:ext cx="834608" cy="958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2" name="도형"/>
            <p:cNvSpPr/>
            <p:nvPr/>
          </p:nvSpPr>
          <p:spPr>
            <a:xfrm>
              <a:off x="23093826" y="138432"/>
              <a:ext cx="2692338" cy="3091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3" name="도형"/>
            <p:cNvSpPr/>
            <p:nvPr/>
          </p:nvSpPr>
          <p:spPr>
            <a:xfrm>
              <a:off x="21943344" y="2174867"/>
              <a:ext cx="834608" cy="958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4" name="도형"/>
            <p:cNvSpPr/>
            <p:nvPr/>
          </p:nvSpPr>
          <p:spPr>
            <a:xfrm>
              <a:off x="18648843" y="1438575"/>
              <a:ext cx="1351326" cy="1551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5" name="도형"/>
            <p:cNvSpPr/>
            <p:nvPr/>
          </p:nvSpPr>
          <p:spPr>
            <a:xfrm>
              <a:off x="1767749" y="2384384"/>
              <a:ext cx="834608" cy="958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6" name="도형"/>
            <p:cNvSpPr/>
            <p:nvPr/>
          </p:nvSpPr>
          <p:spPr>
            <a:xfrm>
              <a:off x="6297238" y="1270509"/>
              <a:ext cx="1619389" cy="1859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7" name="도형"/>
            <p:cNvSpPr/>
            <p:nvPr/>
          </p:nvSpPr>
          <p:spPr>
            <a:xfrm>
              <a:off x="7372528" y="720163"/>
              <a:ext cx="2098735" cy="2409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8" name="도형"/>
            <p:cNvSpPr/>
            <p:nvPr/>
          </p:nvSpPr>
          <p:spPr>
            <a:xfrm>
              <a:off x="19701777" y="47726"/>
              <a:ext cx="2518499" cy="2891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9" name="도형"/>
            <p:cNvSpPr/>
            <p:nvPr/>
          </p:nvSpPr>
          <p:spPr>
            <a:xfrm>
              <a:off x="22726482" y="2274310"/>
              <a:ext cx="572887" cy="657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0" name="도형"/>
            <p:cNvSpPr/>
            <p:nvPr/>
          </p:nvSpPr>
          <p:spPr>
            <a:xfrm>
              <a:off x="14684223" y="2575952"/>
              <a:ext cx="572887" cy="657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1" name="도형"/>
            <p:cNvSpPr/>
            <p:nvPr/>
          </p:nvSpPr>
          <p:spPr>
            <a:xfrm>
              <a:off x="11189627" y="2528020"/>
              <a:ext cx="572887" cy="657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2" name="도형"/>
            <p:cNvSpPr/>
            <p:nvPr/>
          </p:nvSpPr>
          <p:spPr>
            <a:xfrm>
              <a:off x="10788897" y="2671045"/>
              <a:ext cx="473100" cy="543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3" name="도형"/>
            <p:cNvSpPr/>
            <p:nvPr/>
          </p:nvSpPr>
          <p:spPr>
            <a:xfrm>
              <a:off x="13321295" y="2149441"/>
              <a:ext cx="975813" cy="1120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4" name="도형"/>
            <p:cNvSpPr/>
            <p:nvPr/>
          </p:nvSpPr>
          <p:spPr>
            <a:xfrm>
              <a:off x="2799339" y="2498435"/>
              <a:ext cx="473101" cy="543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5" name="도형"/>
            <p:cNvSpPr/>
            <p:nvPr/>
          </p:nvSpPr>
          <p:spPr>
            <a:xfrm>
              <a:off x="17522197" y="2100343"/>
              <a:ext cx="834608" cy="958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6" name="도형"/>
            <p:cNvSpPr/>
            <p:nvPr/>
          </p:nvSpPr>
          <p:spPr>
            <a:xfrm>
              <a:off x="18134857" y="2589055"/>
              <a:ext cx="403734" cy="463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7" name="도형"/>
            <p:cNvSpPr/>
            <p:nvPr/>
          </p:nvSpPr>
          <p:spPr>
            <a:xfrm>
              <a:off x="5100980" y="2353190"/>
              <a:ext cx="900701" cy="1034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5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8" name="도형"/>
            <p:cNvSpPr/>
            <p:nvPr/>
          </p:nvSpPr>
          <p:spPr>
            <a:xfrm>
              <a:off x="0" y="2325720"/>
              <a:ext cx="834608" cy="958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53"/>
                  </a:moveTo>
                  <a:cubicBezTo>
                    <a:pt x="1265" y="20588"/>
                    <a:pt x="2386" y="19489"/>
                    <a:pt x="3340" y="18282"/>
                  </a:cubicBezTo>
                  <a:cubicBezTo>
                    <a:pt x="4170" y="17231"/>
                    <a:pt x="4866" y="16105"/>
                    <a:pt x="5418" y="14923"/>
                  </a:cubicBezTo>
                  <a:cubicBezTo>
                    <a:pt x="4881" y="15084"/>
                    <a:pt x="4325" y="15189"/>
                    <a:pt x="3760" y="15237"/>
                  </a:cubicBezTo>
                  <a:cubicBezTo>
                    <a:pt x="3225" y="15282"/>
                    <a:pt x="2685" y="15275"/>
                    <a:pt x="2150" y="15216"/>
                  </a:cubicBezTo>
                  <a:cubicBezTo>
                    <a:pt x="3443" y="14303"/>
                    <a:pt x="4598" y="13251"/>
                    <a:pt x="5586" y="12084"/>
                  </a:cubicBezTo>
                  <a:cubicBezTo>
                    <a:pt x="6502" y="11004"/>
                    <a:pt x="7268" y="9834"/>
                    <a:pt x="7870" y="8598"/>
                  </a:cubicBezTo>
                  <a:cubicBezTo>
                    <a:pt x="7445" y="8794"/>
                    <a:pt x="6989" y="8935"/>
                    <a:pt x="6518" y="9017"/>
                  </a:cubicBezTo>
                  <a:cubicBezTo>
                    <a:pt x="5956" y="9116"/>
                    <a:pt x="5379" y="9130"/>
                    <a:pt x="4812" y="9060"/>
                  </a:cubicBezTo>
                  <a:cubicBezTo>
                    <a:pt x="6287" y="7696"/>
                    <a:pt x="7555" y="6174"/>
                    <a:pt x="8586" y="4530"/>
                  </a:cubicBezTo>
                  <a:cubicBezTo>
                    <a:pt x="9486" y="3094"/>
                    <a:pt x="10199" y="1574"/>
                    <a:pt x="10711" y="0"/>
                  </a:cubicBezTo>
                  <a:cubicBezTo>
                    <a:pt x="11242" y="1558"/>
                    <a:pt x="11953" y="3066"/>
                    <a:pt x="12832" y="4499"/>
                  </a:cubicBezTo>
                  <a:cubicBezTo>
                    <a:pt x="13827" y="6123"/>
                    <a:pt x="15032" y="7643"/>
                    <a:pt x="16424" y="9028"/>
                  </a:cubicBezTo>
                  <a:cubicBezTo>
                    <a:pt x="15917" y="9067"/>
                    <a:pt x="15406" y="9037"/>
                    <a:pt x="14909" y="8940"/>
                  </a:cubicBezTo>
                  <a:cubicBezTo>
                    <a:pt x="14384" y="8838"/>
                    <a:pt x="13882" y="8663"/>
                    <a:pt x="13422" y="8421"/>
                  </a:cubicBezTo>
                  <a:cubicBezTo>
                    <a:pt x="14083" y="9695"/>
                    <a:pt x="14890" y="10906"/>
                    <a:pt x="15832" y="12038"/>
                  </a:cubicBezTo>
                  <a:cubicBezTo>
                    <a:pt x="16871" y="13287"/>
                    <a:pt x="18068" y="14431"/>
                    <a:pt x="19400" y="15447"/>
                  </a:cubicBezTo>
                  <a:cubicBezTo>
                    <a:pt x="18827" y="15478"/>
                    <a:pt x="18252" y="15449"/>
                    <a:pt x="17687" y="15361"/>
                  </a:cubicBezTo>
                  <a:cubicBezTo>
                    <a:pt x="17096" y="15268"/>
                    <a:pt x="16520" y="15113"/>
                    <a:pt x="15973" y="14897"/>
                  </a:cubicBezTo>
                  <a:cubicBezTo>
                    <a:pt x="16589" y="16084"/>
                    <a:pt x="17335" y="17217"/>
                    <a:pt x="18201" y="18279"/>
                  </a:cubicBezTo>
                  <a:cubicBezTo>
                    <a:pt x="19190" y="19492"/>
                    <a:pt x="20330" y="20605"/>
                    <a:pt x="21600" y="21600"/>
                  </a:cubicBezTo>
                  <a:lnTo>
                    <a:pt x="0" y="21553"/>
                  </a:lnTo>
                  <a:close/>
                </a:path>
              </a:pathLst>
            </a:cu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9" name="원"/>
            <p:cNvSpPr/>
            <p:nvPr/>
          </p:nvSpPr>
          <p:spPr>
            <a:xfrm>
              <a:off x="2329406" y="1359361"/>
              <a:ext cx="162216" cy="162217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0" name="원"/>
            <p:cNvSpPr/>
            <p:nvPr/>
          </p:nvSpPr>
          <p:spPr>
            <a:xfrm>
              <a:off x="5365157" y="2056496"/>
              <a:ext cx="162216" cy="162217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1" name="원"/>
            <p:cNvSpPr/>
            <p:nvPr/>
          </p:nvSpPr>
          <p:spPr>
            <a:xfrm>
              <a:off x="7431325" y="607902"/>
              <a:ext cx="162216" cy="162216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2" name="원"/>
            <p:cNvSpPr/>
            <p:nvPr/>
          </p:nvSpPr>
          <p:spPr>
            <a:xfrm>
              <a:off x="11533844" y="1126861"/>
              <a:ext cx="162216" cy="162216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3" name="원"/>
            <p:cNvSpPr/>
            <p:nvPr/>
          </p:nvSpPr>
          <p:spPr>
            <a:xfrm>
              <a:off x="9824823" y="1748967"/>
              <a:ext cx="162216" cy="162216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4" name="원"/>
            <p:cNvSpPr/>
            <p:nvPr/>
          </p:nvSpPr>
          <p:spPr>
            <a:xfrm>
              <a:off x="14263377" y="1748967"/>
              <a:ext cx="162216" cy="162216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5" name="원"/>
            <p:cNvSpPr/>
            <p:nvPr/>
          </p:nvSpPr>
          <p:spPr>
            <a:xfrm>
              <a:off x="18371859" y="2350444"/>
              <a:ext cx="162217" cy="162217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6" name="원"/>
            <p:cNvSpPr/>
            <p:nvPr/>
          </p:nvSpPr>
          <p:spPr>
            <a:xfrm>
              <a:off x="19777885" y="607902"/>
              <a:ext cx="162216" cy="162216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7" name="원"/>
            <p:cNvSpPr/>
            <p:nvPr/>
          </p:nvSpPr>
          <p:spPr>
            <a:xfrm>
              <a:off x="23081820" y="1748968"/>
              <a:ext cx="162216" cy="162216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8" name="원"/>
            <p:cNvSpPr/>
            <p:nvPr/>
          </p:nvSpPr>
          <p:spPr>
            <a:xfrm>
              <a:off x="22094831" y="2056496"/>
              <a:ext cx="162216" cy="162217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9" name="원"/>
            <p:cNvSpPr/>
            <p:nvPr/>
          </p:nvSpPr>
          <p:spPr>
            <a:xfrm>
              <a:off x="18735454" y="1234542"/>
              <a:ext cx="162216" cy="162216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0" name="원"/>
            <p:cNvSpPr/>
            <p:nvPr/>
          </p:nvSpPr>
          <p:spPr>
            <a:xfrm>
              <a:off x="15706149" y="2056496"/>
              <a:ext cx="162216" cy="162217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1" name="원"/>
            <p:cNvSpPr/>
            <p:nvPr/>
          </p:nvSpPr>
          <p:spPr>
            <a:xfrm>
              <a:off x="10572642" y="2513568"/>
              <a:ext cx="162216" cy="162216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2" name="원"/>
            <p:cNvSpPr/>
            <p:nvPr/>
          </p:nvSpPr>
          <p:spPr>
            <a:xfrm>
              <a:off x="4902769" y="0"/>
              <a:ext cx="162216" cy="162216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3" name="원"/>
            <p:cNvSpPr/>
            <p:nvPr/>
          </p:nvSpPr>
          <p:spPr>
            <a:xfrm>
              <a:off x="2946195" y="1901132"/>
              <a:ext cx="162216" cy="162216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4" name="원"/>
            <p:cNvSpPr/>
            <p:nvPr/>
          </p:nvSpPr>
          <p:spPr>
            <a:xfrm>
              <a:off x="370738" y="1471137"/>
              <a:ext cx="162216" cy="162216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5" name="원"/>
            <p:cNvSpPr/>
            <p:nvPr/>
          </p:nvSpPr>
          <p:spPr>
            <a:xfrm>
              <a:off x="14668028" y="2004076"/>
              <a:ext cx="267056" cy="267056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6" name="원"/>
            <p:cNvSpPr/>
            <p:nvPr/>
          </p:nvSpPr>
          <p:spPr>
            <a:xfrm>
              <a:off x="11432430" y="1924782"/>
              <a:ext cx="267055" cy="267056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7" name="원"/>
            <p:cNvSpPr/>
            <p:nvPr/>
          </p:nvSpPr>
          <p:spPr>
            <a:xfrm>
              <a:off x="5948221" y="1371010"/>
              <a:ext cx="267056" cy="267056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8" name="원"/>
            <p:cNvSpPr/>
            <p:nvPr/>
          </p:nvSpPr>
          <p:spPr>
            <a:xfrm>
              <a:off x="2052480" y="1972488"/>
              <a:ext cx="267056" cy="267055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9" name="원"/>
            <p:cNvSpPr/>
            <p:nvPr/>
          </p:nvSpPr>
          <p:spPr>
            <a:xfrm>
              <a:off x="22375703" y="1074442"/>
              <a:ext cx="267056" cy="267055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0" name="원"/>
            <p:cNvSpPr/>
            <p:nvPr/>
          </p:nvSpPr>
          <p:spPr>
            <a:xfrm>
              <a:off x="10622886" y="1521380"/>
              <a:ext cx="61728" cy="61728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1" name="원"/>
            <p:cNvSpPr/>
            <p:nvPr/>
          </p:nvSpPr>
          <p:spPr>
            <a:xfrm>
              <a:off x="11038698" y="2106740"/>
              <a:ext cx="61728" cy="61728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2" name="원"/>
            <p:cNvSpPr/>
            <p:nvPr/>
          </p:nvSpPr>
          <p:spPr>
            <a:xfrm>
              <a:off x="10154855" y="2400689"/>
              <a:ext cx="61728" cy="61728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3" name="원"/>
            <p:cNvSpPr/>
            <p:nvPr/>
          </p:nvSpPr>
          <p:spPr>
            <a:xfrm>
              <a:off x="11584088" y="2400689"/>
              <a:ext cx="61728" cy="61728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4" name="원"/>
            <p:cNvSpPr/>
            <p:nvPr/>
          </p:nvSpPr>
          <p:spPr>
            <a:xfrm>
              <a:off x="14280743" y="2563811"/>
              <a:ext cx="61728" cy="61728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5" name="원"/>
            <p:cNvSpPr/>
            <p:nvPr/>
          </p:nvSpPr>
          <p:spPr>
            <a:xfrm>
              <a:off x="15150403" y="2546405"/>
              <a:ext cx="61729" cy="61728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" name="원"/>
            <p:cNvSpPr/>
            <p:nvPr/>
          </p:nvSpPr>
          <p:spPr>
            <a:xfrm>
              <a:off x="13441382" y="2013263"/>
              <a:ext cx="61728" cy="61729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" name="원"/>
            <p:cNvSpPr/>
            <p:nvPr/>
          </p:nvSpPr>
          <p:spPr>
            <a:xfrm>
              <a:off x="17673642" y="2016486"/>
              <a:ext cx="61728" cy="61729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8" name="원"/>
            <p:cNvSpPr/>
            <p:nvPr/>
          </p:nvSpPr>
          <p:spPr>
            <a:xfrm>
              <a:off x="18502686" y="2013263"/>
              <a:ext cx="61728" cy="61729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" name="원"/>
            <p:cNvSpPr/>
            <p:nvPr/>
          </p:nvSpPr>
          <p:spPr>
            <a:xfrm>
              <a:off x="19805564" y="2160893"/>
              <a:ext cx="61728" cy="61728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0" name="원"/>
            <p:cNvSpPr/>
            <p:nvPr/>
          </p:nvSpPr>
          <p:spPr>
            <a:xfrm>
              <a:off x="21974878" y="1521380"/>
              <a:ext cx="61728" cy="61728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1" name="원"/>
            <p:cNvSpPr/>
            <p:nvPr/>
          </p:nvSpPr>
          <p:spPr>
            <a:xfrm>
              <a:off x="22679502" y="2019710"/>
              <a:ext cx="61728" cy="61728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2" name="원"/>
            <p:cNvSpPr/>
            <p:nvPr/>
          </p:nvSpPr>
          <p:spPr>
            <a:xfrm>
              <a:off x="23590420" y="950203"/>
              <a:ext cx="61728" cy="61728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3" name="원"/>
            <p:cNvSpPr/>
            <p:nvPr/>
          </p:nvSpPr>
          <p:spPr>
            <a:xfrm>
              <a:off x="7688344" y="1799211"/>
              <a:ext cx="61728" cy="61729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4" name="원"/>
            <p:cNvSpPr/>
            <p:nvPr/>
          </p:nvSpPr>
          <p:spPr>
            <a:xfrm>
              <a:off x="7258349" y="1183551"/>
              <a:ext cx="61729" cy="61728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5" name="원"/>
            <p:cNvSpPr/>
            <p:nvPr/>
          </p:nvSpPr>
          <p:spPr>
            <a:xfrm>
              <a:off x="6436395" y="2073840"/>
              <a:ext cx="61728" cy="61729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6" name="원"/>
            <p:cNvSpPr/>
            <p:nvPr/>
          </p:nvSpPr>
          <p:spPr>
            <a:xfrm>
              <a:off x="5181222" y="1521380"/>
              <a:ext cx="61729" cy="61728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7" name="원"/>
            <p:cNvSpPr/>
            <p:nvPr/>
          </p:nvSpPr>
          <p:spPr>
            <a:xfrm>
              <a:off x="2626395" y="2226005"/>
              <a:ext cx="61728" cy="61728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8" name="원"/>
            <p:cNvSpPr/>
            <p:nvPr/>
          </p:nvSpPr>
          <p:spPr>
            <a:xfrm>
              <a:off x="587304" y="2084822"/>
              <a:ext cx="61728" cy="61728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9" name="원"/>
            <p:cNvSpPr/>
            <p:nvPr/>
          </p:nvSpPr>
          <p:spPr>
            <a:xfrm>
              <a:off x="5995441" y="1902380"/>
              <a:ext cx="61728" cy="61728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0" name="원"/>
            <p:cNvSpPr/>
            <p:nvPr/>
          </p:nvSpPr>
          <p:spPr>
            <a:xfrm>
              <a:off x="7688344" y="1409606"/>
              <a:ext cx="61728" cy="61728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1" name="원"/>
            <p:cNvSpPr/>
            <p:nvPr/>
          </p:nvSpPr>
          <p:spPr>
            <a:xfrm>
              <a:off x="10428965" y="2766443"/>
              <a:ext cx="61728" cy="61728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2" name="원"/>
            <p:cNvSpPr/>
            <p:nvPr/>
          </p:nvSpPr>
          <p:spPr>
            <a:xfrm>
              <a:off x="14531520" y="2855847"/>
              <a:ext cx="61728" cy="61728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3" name="원"/>
            <p:cNvSpPr/>
            <p:nvPr/>
          </p:nvSpPr>
          <p:spPr>
            <a:xfrm>
              <a:off x="15958176" y="2632147"/>
              <a:ext cx="61728" cy="61728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4" name="원"/>
            <p:cNvSpPr/>
            <p:nvPr/>
          </p:nvSpPr>
          <p:spPr>
            <a:xfrm>
              <a:off x="17797420" y="1191309"/>
              <a:ext cx="61728" cy="61728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5" name="원"/>
            <p:cNvSpPr/>
            <p:nvPr/>
          </p:nvSpPr>
          <p:spPr>
            <a:xfrm>
              <a:off x="18130715" y="2164116"/>
              <a:ext cx="61728" cy="61728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6" name="원"/>
            <p:cNvSpPr/>
            <p:nvPr/>
          </p:nvSpPr>
          <p:spPr>
            <a:xfrm>
              <a:off x="20073106" y="1521380"/>
              <a:ext cx="61728" cy="61728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7" name="원"/>
            <p:cNvSpPr/>
            <p:nvPr/>
          </p:nvSpPr>
          <p:spPr>
            <a:xfrm>
              <a:off x="21953608" y="2349782"/>
              <a:ext cx="61728" cy="61728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8" name="원"/>
            <p:cNvSpPr/>
            <p:nvPr/>
          </p:nvSpPr>
          <p:spPr>
            <a:xfrm>
              <a:off x="23359634" y="2394264"/>
              <a:ext cx="61728" cy="61728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9" name="원"/>
            <p:cNvSpPr/>
            <p:nvPr/>
          </p:nvSpPr>
          <p:spPr>
            <a:xfrm>
              <a:off x="23527894" y="1613568"/>
              <a:ext cx="61728" cy="61729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0" name="원"/>
            <p:cNvSpPr/>
            <p:nvPr/>
          </p:nvSpPr>
          <p:spPr>
            <a:xfrm>
              <a:off x="23654894" y="1740568"/>
              <a:ext cx="61728" cy="61729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1" name="원"/>
            <p:cNvSpPr/>
            <p:nvPr/>
          </p:nvSpPr>
          <p:spPr>
            <a:xfrm>
              <a:off x="14347792" y="2995741"/>
              <a:ext cx="61728" cy="61729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2" name="원"/>
            <p:cNvSpPr/>
            <p:nvPr/>
          </p:nvSpPr>
          <p:spPr>
            <a:xfrm>
              <a:off x="10622886" y="2995741"/>
              <a:ext cx="61728" cy="61729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3" name="원"/>
            <p:cNvSpPr/>
            <p:nvPr/>
          </p:nvSpPr>
          <p:spPr>
            <a:xfrm>
              <a:off x="6205609" y="2349782"/>
              <a:ext cx="61728" cy="61728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4" name="원"/>
            <p:cNvSpPr/>
            <p:nvPr/>
          </p:nvSpPr>
          <p:spPr>
            <a:xfrm>
              <a:off x="11964447" y="2840377"/>
              <a:ext cx="61728" cy="61728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5" name="원"/>
            <p:cNvSpPr/>
            <p:nvPr/>
          </p:nvSpPr>
          <p:spPr>
            <a:xfrm>
              <a:off x="2433644" y="2518040"/>
              <a:ext cx="61729" cy="61729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6" name="원"/>
            <p:cNvSpPr/>
            <p:nvPr/>
          </p:nvSpPr>
          <p:spPr>
            <a:xfrm>
              <a:off x="2828827" y="2418116"/>
              <a:ext cx="61728" cy="61728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7" name="원"/>
            <p:cNvSpPr/>
            <p:nvPr/>
          </p:nvSpPr>
          <p:spPr>
            <a:xfrm>
              <a:off x="3244639" y="2462599"/>
              <a:ext cx="61729" cy="61728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8" name="원"/>
            <p:cNvSpPr/>
            <p:nvPr/>
          </p:nvSpPr>
          <p:spPr>
            <a:xfrm>
              <a:off x="5631208" y="658145"/>
              <a:ext cx="61728" cy="61729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9" name="원"/>
            <p:cNvSpPr/>
            <p:nvPr/>
          </p:nvSpPr>
          <p:spPr>
            <a:xfrm>
              <a:off x="10352765" y="658145"/>
              <a:ext cx="61728" cy="61729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0" name="원"/>
            <p:cNvSpPr/>
            <p:nvPr/>
          </p:nvSpPr>
          <p:spPr>
            <a:xfrm>
              <a:off x="15575238" y="1183551"/>
              <a:ext cx="61728" cy="61728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1" name="원"/>
            <p:cNvSpPr/>
            <p:nvPr/>
          </p:nvSpPr>
          <p:spPr>
            <a:xfrm>
              <a:off x="22145074" y="217191"/>
              <a:ext cx="61728" cy="61728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2" name="원"/>
            <p:cNvSpPr/>
            <p:nvPr/>
          </p:nvSpPr>
          <p:spPr>
            <a:xfrm>
              <a:off x="18682551" y="2634059"/>
              <a:ext cx="61728" cy="61728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3" name="원"/>
            <p:cNvSpPr/>
            <p:nvPr/>
          </p:nvSpPr>
          <p:spPr>
            <a:xfrm>
              <a:off x="10129455" y="2900588"/>
              <a:ext cx="61728" cy="61728"/>
            </a:xfrm>
            <a:prstGeom prst="ellipse">
              <a:avLst/>
            </a:pr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85" name="제목 텍스트"/>
          <p:cNvSpPr txBox="1">
            <a:spLocks noGrp="1"/>
          </p:cNvSpPr>
          <p:nvPr>
            <p:ph type="title"/>
          </p:nvPr>
        </p:nvSpPr>
        <p:spPr>
          <a:xfrm>
            <a:off x="11113588" y="10711180"/>
            <a:ext cx="20828001" cy="464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제목 텍스트</a:t>
            </a:r>
          </a:p>
        </p:txBody>
      </p:sp>
      <p:sp>
        <p:nvSpPr>
          <p:cNvPr id="186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8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0" b="0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0" algn="ct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0" b="0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ct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0" b="0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ct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0" b="0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ct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0" b="0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ct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0" b="0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ct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0" b="0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ct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0" b="0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ct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0" b="0" i="0" u="none" strike="noStrike" cap="none" spc="0" baseline="0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Machine Learning B_Optima Jo…"/>
          <p:cNvSpPr txBox="1"/>
          <p:nvPr/>
        </p:nvSpPr>
        <p:spPr>
          <a:xfrm>
            <a:off x="-344408" y="3007727"/>
            <a:ext cx="25072816" cy="1923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defTabSz="825500">
              <a:defRPr>
                <a:solidFill>
                  <a:srgbClr val="1D3E5C"/>
                </a:solidFill>
                <a:latin typeface="Impact"/>
                <a:ea typeface="Impact"/>
                <a:cs typeface="Impact"/>
                <a:sym typeface="Impact"/>
              </a:defRPr>
            </a:pPr>
            <a:r>
              <a:rPr sz="6000" dirty="0"/>
              <a:t>Machine Learning </a:t>
            </a:r>
            <a:r>
              <a:rPr sz="6000" dirty="0" err="1"/>
              <a:t>B_Optima</a:t>
            </a:r>
            <a:r>
              <a:rPr sz="6000" dirty="0"/>
              <a:t> Jo</a:t>
            </a:r>
          </a:p>
          <a:p>
            <a:pPr defTabSz="825500">
              <a:defRPr>
                <a:solidFill>
                  <a:srgbClr val="1D3E5C"/>
                </a:solidFill>
                <a:latin typeface="Impact"/>
                <a:ea typeface="Impact"/>
                <a:cs typeface="Impact"/>
                <a:sym typeface="Impact"/>
              </a:defRPr>
            </a:pPr>
            <a:r>
              <a:rPr sz="6000" dirty="0"/>
              <a:t>“</a:t>
            </a:r>
            <a:r>
              <a:rPr sz="6000" dirty="0" err="1"/>
              <a:t>아니</a:t>
            </a:r>
            <a:r>
              <a:rPr sz="6000" dirty="0"/>
              <a:t>, </a:t>
            </a:r>
            <a:r>
              <a:rPr sz="6000" dirty="0" err="1"/>
              <a:t>태풍</a:t>
            </a:r>
            <a:r>
              <a:rPr sz="6000" dirty="0"/>
              <a:t> </a:t>
            </a:r>
            <a:r>
              <a:rPr sz="6000" dirty="0" err="1"/>
              <a:t>경보도</a:t>
            </a:r>
            <a:r>
              <a:rPr sz="6000" dirty="0"/>
              <a:t> </a:t>
            </a:r>
            <a:r>
              <a:rPr sz="6000" dirty="0" err="1"/>
              <a:t>없었는데</a:t>
            </a:r>
            <a:r>
              <a:rPr sz="6000" dirty="0"/>
              <a:t> 내 </a:t>
            </a:r>
            <a:r>
              <a:rPr sz="6000" dirty="0" err="1"/>
              <a:t>비행기는</a:t>
            </a:r>
            <a:r>
              <a:rPr sz="6000" dirty="0"/>
              <a:t> 왜?” </a:t>
            </a:r>
          </a:p>
        </p:txBody>
      </p:sp>
      <p:pic>
        <p:nvPicPr>
          <p:cNvPr id="336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6536" y="5418113"/>
            <a:ext cx="1750928" cy="1386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선"/>
          <p:cNvSpPr/>
          <p:nvPr/>
        </p:nvSpPr>
        <p:spPr>
          <a:xfrm flipV="1">
            <a:off x="10721024" y="1934170"/>
            <a:ext cx="11986190" cy="1"/>
          </a:xfrm>
          <a:prstGeom prst="line">
            <a:avLst/>
          </a:prstGeom>
          <a:ln w="12700">
            <a:solidFill>
              <a:srgbClr val="A7A7A7"/>
            </a:solidFill>
            <a:miter lim="400000"/>
          </a:ln>
        </p:spPr>
        <p:txBody>
          <a:bodyPr lIns="0" tIns="0" rIns="0" bIns="0" anchor="ctr"/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468" name="1. Background"/>
          <p:cNvSpPr txBox="1"/>
          <p:nvPr/>
        </p:nvSpPr>
        <p:spPr>
          <a:xfrm>
            <a:off x="1627188" y="1280460"/>
            <a:ext cx="8893090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 defTabSz="825500">
              <a:defRPr>
                <a:solidFill>
                  <a:srgbClr val="DCDEE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1. Background</a:t>
            </a:r>
          </a:p>
        </p:txBody>
      </p:sp>
      <p:sp>
        <p:nvSpPr>
          <p:cNvPr id="475" name="참고용!!!!!!!…"/>
          <p:cNvSpPr txBox="1"/>
          <p:nvPr/>
        </p:nvSpPr>
        <p:spPr>
          <a:xfrm>
            <a:off x="5400311" y="11191765"/>
            <a:ext cx="102656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1600">
                <a:solidFill>
                  <a:srgbClr val="272D3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endParaRPr dirty="0"/>
          </a:p>
        </p:txBody>
      </p:sp>
      <p:sp>
        <p:nvSpPr>
          <p:cNvPr id="12" name="문제인식 1 : 항공기 지연,결항 증가로 예상되는 문제점">
            <a:extLst>
              <a:ext uri="{FF2B5EF4-FFF2-40B4-BE49-F238E27FC236}">
                <a16:creationId xmlns:a16="http://schemas.microsoft.com/office/drawing/2014/main" id="{342DB6A0-75C4-435C-AEAB-A9A0153C331E}"/>
              </a:ext>
            </a:extLst>
          </p:cNvPr>
          <p:cNvSpPr txBox="1"/>
          <p:nvPr/>
        </p:nvSpPr>
        <p:spPr>
          <a:xfrm>
            <a:off x="0" y="3352967"/>
            <a:ext cx="24384000" cy="69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825500">
              <a:lnSpc>
                <a:spcPct val="80000"/>
              </a:lnSpc>
              <a:defRPr sz="4000">
                <a:solidFill>
                  <a:srgbClr val="1D3E5C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ko-KR" altLang="en-US" sz="4800" b="1" dirty="0">
                <a:latin typeface="+mn-ea"/>
                <a:ea typeface="+mn-ea"/>
              </a:rPr>
              <a:t>분석 목표</a:t>
            </a:r>
            <a:r>
              <a:rPr lang="en-US" altLang="ko-KR" sz="4800" b="1" dirty="0">
                <a:latin typeface="+mn-ea"/>
                <a:ea typeface="+mn-ea"/>
              </a:rPr>
              <a:t>: </a:t>
            </a:r>
            <a:r>
              <a:rPr lang="ko-KR" altLang="en-US" sz="4800" b="1" dirty="0">
                <a:latin typeface="+mn-ea"/>
                <a:ea typeface="+mn-ea"/>
              </a:rPr>
              <a:t>항공 지연</a:t>
            </a:r>
            <a:r>
              <a:rPr lang="en-US" altLang="ko-KR" sz="4800" b="1" dirty="0">
                <a:latin typeface="+mn-ea"/>
                <a:ea typeface="+mn-ea"/>
              </a:rPr>
              <a:t> </a:t>
            </a:r>
            <a:r>
              <a:rPr lang="ko-KR" altLang="en-US" sz="4800" b="1" dirty="0">
                <a:latin typeface="+mn-ea"/>
                <a:ea typeface="+mn-ea"/>
              </a:rPr>
              <a:t>및 결항 예측 변수 도출</a:t>
            </a:r>
            <a:endParaRPr sz="4800" b="1" dirty="0">
              <a:latin typeface="+mn-ea"/>
              <a:ea typeface="+mn-ea"/>
            </a:endParaRPr>
          </a:p>
        </p:txBody>
      </p:sp>
      <p:sp>
        <p:nvSpPr>
          <p:cNvPr id="13" name="모서리가 둥근 직사각형">
            <a:extLst>
              <a:ext uri="{FF2B5EF4-FFF2-40B4-BE49-F238E27FC236}">
                <a16:creationId xmlns:a16="http://schemas.microsoft.com/office/drawing/2014/main" id="{C6C741ED-E0EC-4551-8045-3D6E91BED0E4}"/>
              </a:ext>
            </a:extLst>
          </p:cNvPr>
          <p:cNvSpPr/>
          <p:nvPr/>
        </p:nvSpPr>
        <p:spPr>
          <a:xfrm>
            <a:off x="4858412" y="7381875"/>
            <a:ext cx="4085561" cy="4524205"/>
          </a:xfrm>
          <a:prstGeom prst="roundRect">
            <a:avLst>
              <a:gd name="adj" fmla="val 5094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272D3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ko-KR" altLang="en-US" sz="3600" b="1" dirty="0">
                <a:latin typeface="+mn-ea"/>
                <a:ea typeface="+mn-ea"/>
                <a:cs typeface="Arial Unicode MS" panose="020B0604020202020204" pitchFamily="50" charset="-127"/>
              </a:rPr>
              <a:t>경제성</a:t>
            </a:r>
            <a:endParaRPr lang="en-US" altLang="ko-KR" sz="3600" b="1" dirty="0">
              <a:latin typeface="+mn-ea"/>
              <a:ea typeface="+mn-ea"/>
              <a:cs typeface="Arial Unicode MS" panose="020B0604020202020204" pitchFamily="50" charset="-127"/>
            </a:endParaRPr>
          </a:p>
          <a:p>
            <a:pPr>
              <a:defRPr sz="3200">
                <a:solidFill>
                  <a:srgbClr val="272D3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endParaRPr lang="en-US" altLang="ko-KR" sz="3600" dirty="0">
              <a:latin typeface="+mn-ea"/>
              <a:ea typeface="+mn-ea"/>
              <a:cs typeface="Arial Unicode MS" panose="020B0604020202020204" pitchFamily="50" charset="-127"/>
            </a:endParaRPr>
          </a:p>
          <a:p>
            <a:pPr defTabSz="825500">
              <a:lnSpc>
                <a:spcPct val="120000"/>
              </a:lnSpc>
              <a:defRPr sz="3300">
                <a:solidFill>
                  <a:srgbClr val="272D3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 lang="ko-KR" altLang="en-US" sz="3600" dirty="0">
                <a:latin typeface="+mn-ea"/>
                <a:ea typeface="+mn-ea"/>
                <a:cs typeface="Arial Unicode MS" panose="020B0604020202020204" pitchFamily="50" charset="-127"/>
              </a:rPr>
              <a:t>항공기 지연 </a:t>
            </a:r>
          </a:p>
          <a:p>
            <a:pPr defTabSz="825500">
              <a:lnSpc>
                <a:spcPct val="120000"/>
              </a:lnSpc>
              <a:defRPr sz="3300">
                <a:solidFill>
                  <a:srgbClr val="272D3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 lang="en-US" altLang="ko-KR" sz="3600" dirty="0">
                <a:latin typeface="+mn-ea"/>
                <a:ea typeface="+mn-ea"/>
                <a:cs typeface="Arial Unicode MS" panose="020B0604020202020204" pitchFamily="50" charset="-127"/>
              </a:rPr>
              <a:t>1</a:t>
            </a:r>
            <a:r>
              <a:rPr lang="ko-KR" altLang="en-US" sz="3600" dirty="0">
                <a:latin typeface="+mn-ea"/>
                <a:ea typeface="+mn-ea"/>
                <a:cs typeface="Arial Unicode MS" panose="020B0604020202020204" pitchFamily="50" charset="-127"/>
              </a:rPr>
              <a:t>분 단축 시 </a:t>
            </a:r>
          </a:p>
          <a:p>
            <a:pPr defTabSz="825500">
              <a:lnSpc>
                <a:spcPct val="120000"/>
              </a:lnSpc>
              <a:defRPr sz="3300">
                <a:solidFill>
                  <a:srgbClr val="272D3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 lang="ko-KR" altLang="en-US" sz="3600" dirty="0">
                <a:latin typeface="+mn-ea"/>
                <a:ea typeface="+mn-ea"/>
                <a:cs typeface="Arial Unicode MS" panose="020B0604020202020204" pitchFamily="50" charset="-127"/>
              </a:rPr>
              <a:t>연간 </a:t>
            </a:r>
            <a:r>
              <a:rPr lang="en-US" altLang="ko-KR" sz="3600" dirty="0">
                <a:latin typeface="+mn-ea"/>
                <a:ea typeface="+mn-ea"/>
                <a:cs typeface="Arial Unicode MS" panose="020B0604020202020204" pitchFamily="50" charset="-127"/>
              </a:rPr>
              <a:t>67</a:t>
            </a:r>
            <a:r>
              <a:rPr lang="ko-KR" altLang="en-US" sz="3600" dirty="0">
                <a:latin typeface="+mn-ea"/>
                <a:ea typeface="+mn-ea"/>
                <a:cs typeface="Arial Unicode MS" panose="020B0604020202020204" pitchFamily="50" charset="-127"/>
              </a:rPr>
              <a:t>억 </a:t>
            </a:r>
            <a:r>
              <a:rPr lang="en-US" altLang="ko-KR" sz="3600" dirty="0">
                <a:latin typeface="+mn-ea"/>
                <a:ea typeface="+mn-ea"/>
                <a:cs typeface="Arial Unicode MS" panose="020B0604020202020204" pitchFamily="50" charset="-127"/>
              </a:rPr>
              <a:t>8000</a:t>
            </a:r>
            <a:r>
              <a:rPr lang="ko-KR" altLang="en-US" sz="3600" dirty="0">
                <a:latin typeface="+mn-ea"/>
                <a:ea typeface="+mn-ea"/>
                <a:cs typeface="Arial Unicode MS" panose="020B0604020202020204" pitchFamily="50" charset="-127"/>
              </a:rPr>
              <a:t>만원 </a:t>
            </a:r>
          </a:p>
          <a:p>
            <a:pPr defTabSz="825500">
              <a:lnSpc>
                <a:spcPct val="120000"/>
              </a:lnSpc>
              <a:defRPr sz="3300">
                <a:solidFill>
                  <a:srgbClr val="272D3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 lang="ko-KR" altLang="en-US" sz="3600" dirty="0">
                <a:latin typeface="+mn-ea"/>
                <a:ea typeface="+mn-ea"/>
                <a:cs typeface="Arial Unicode MS" panose="020B0604020202020204" pitchFamily="50" charset="-127"/>
              </a:rPr>
              <a:t>절감 효과</a:t>
            </a:r>
          </a:p>
        </p:txBody>
      </p:sp>
      <p:sp>
        <p:nvSpPr>
          <p:cNvPr id="14" name="모서리가 둥근 직사각형">
            <a:extLst>
              <a:ext uri="{FF2B5EF4-FFF2-40B4-BE49-F238E27FC236}">
                <a16:creationId xmlns:a16="http://schemas.microsoft.com/office/drawing/2014/main" id="{73020E3D-BDA0-44F8-BCEA-58026F018F93}"/>
              </a:ext>
            </a:extLst>
          </p:cNvPr>
          <p:cNvSpPr/>
          <p:nvPr/>
        </p:nvSpPr>
        <p:spPr>
          <a:xfrm>
            <a:off x="9878268" y="7353300"/>
            <a:ext cx="4085563" cy="4524205"/>
          </a:xfrm>
          <a:prstGeom prst="roundRect">
            <a:avLst>
              <a:gd name="adj" fmla="val 5094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272D3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ko-KR" altLang="en-US" sz="3600" b="1" dirty="0">
                <a:latin typeface="+mn-ea"/>
                <a:ea typeface="+mn-ea"/>
                <a:cs typeface="Arial Unicode MS" panose="020B0604020202020204" pitchFamily="50" charset="-127"/>
              </a:rPr>
              <a:t>안정성</a:t>
            </a:r>
            <a:endParaRPr lang="en-US" altLang="ko-KR" sz="3600" b="1" dirty="0">
              <a:latin typeface="+mn-ea"/>
              <a:ea typeface="+mn-ea"/>
              <a:cs typeface="Arial Unicode MS" panose="020B0604020202020204" pitchFamily="50" charset="-127"/>
            </a:endParaRPr>
          </a:p>
          <a:p>
            <a:pPr>
              <a:defRPr sz="3200">
                <a:solidFill>
                  <a:srgbClr val="272D3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endParaRPr lang="en-US" altLang="ko-KR" sz="3600" dirty="0">
              <a:latin typeface="+mn-ea"/>
              <a:ea typeface="+mn-ea"/>
              <a:cs typeface="Arial Unicode MS" panose="020B0604020202020204" pitchFamily="50" charset="-127"/>
            </a:endParaRPr>
          </a:p>
          <a:p>
            <a:pPr defTabSz="825500">
              <a:lnSpc>
                <a:spcPct val="120000"/>
              </a:lnSpc>
              <a:defRPr sz="3300">
                <a:solidFill>
                  <a:srgbClr val="272D3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 lang="ko-KR" altLang="en-US" sz="3600" dirty="0">
                <a:latin typeface="+mn-ea"/>
                <a:ea typeface="+mn-ea"/>
                <a:cs typeface="Arial Unicode MS" panose="020B0604020202020204" pitchFamily="50" charset="-127"/>
              </a:rPr>
              <a:t>지연</a:t>
            </a:r>
            <a:r>
              <a:rPr lang="en-US" altLang="ko-KR" sz="3600" dirty="0">
                <a:latin typeface="+mn-ea"/>
                <a:ea typeface="+mn-ea"/>
                <a:cs typeface="Arial Unicode MS" panose="020B0604020202020204" pitchFamily="50" charset="-127"/>
              </a:rPr>
              <a:t>, </a:t>
            </a:r>
            <a:r>
              <a:rPr lang="ko-KR" altLang="en-US" sz="3600" dirty="0">
                <a:latin typeface="+mn-ea"/>
                <a:ea typeface="+mn-ea"/>
                <a:cs typeface="Arial Unicode MS" panose="020B0604020202020204" pitchFamily="50" charset="-127"/>
              </a:rPr>
              <a:t>결항 기준</a:t>
            </a:r>
          </a:p>
          <a:p>
            <a:pPr defTabSz="825500">
              <a:lnSpc>
                <a:spcPct val="120000"/>
              </a:lnSpc>
              <a:defRPr sz="3300">
                <a:solidFill>
                  <a:srgbClr val="272D3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 lang="ko-KR" altLang="en-US" sz="3600" dirty="0">
                <a:latin typeface="+mn-ea"/>
                <a:ea typeface="+mn-ea"/>
                <a:cs typeface="Arial Unicode MS" panose="020B0604020202020204" pitchFamily="50" charset="-127"/>
              </a:rPr>
              <a:t>객관화</a:t>
            </a:r>
          </a:p>
          <a:p>
            <a:pPr defTabSz="825500">
              <a:lnSpc>
                <a:spcPct val="120000"/>
              </a:lnSpc>
              <a:defRPr sz="3300">
                <a:solidFill>
                  <a:srgbClr val="272D3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 lang="ko-KR" altLang="en-US" sz="3600" dirty="0">
                <a:latin typeface="+mn-ea"/>
                <a:ea typeface="+mn-ea"/>
                <a:cs typeface="Arial Unicode MS" panose="020B0604020202020204" pitchFamily="50" charset="-127"/>
              </a:rPr>
              <a:t>정확도를 높여 </a:t>
            </a:r>
          </a:p>
          <a:p>
            <a:pPr defTabSz="825500">
              <a:lnSpc>
                <a:spcPct val="120000"/>
              </a:lnSpc>
              <a:defRPr sz="3300">
                <a:solidFill>
                  <a:srgbClr val="272D3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 lang="ko-KR" altLang="en-US" sz="3600" dirty="0">
                <a:latin typeface="+mn-ea"/>
                <a:ea typeface="+mn-ea"/>
                <a:cs typeface="Arial Unicode MS" panose="020B0604020202020204" pitchFamily="50" charset="-127"/>
              </a:rPr>
              <a:t>안전 운행 기여</a:t>
            </a:r>
            <a:endParaRPr lang="en-US" altLang="ko-KR" sz="3600" dirty="0">
              <a:latin typeface="+mn-ea"/>
              <a:ea typeface="+mn-ea"/>
              <a:cs typeface="Arial Unicode MS" panose="020B0604020202020204" pitchFamily="50" charset="-127"/>
            </a:endParaRPr>
          </a:p>
          <a:p>
            <a:pPr defTabSz="825500">
              <a:lnSpc>
                <a:spcPct val="120000"/>
              </a:lnSpc>
              <a:defRPr sz="3300">
                <a:solidFill>
                  <a:srgbClr val="272D3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 lang="ko-KR" altLang="en-US" sz="3600" dirty="0">
              <a:latin typeface="+mn-ea"/>
              <a:ea typeface="+mn-ea"/>
              <a:cs typeface="Arial Unicode MS" panose="020B0604020202020204" pitchFamily="50" charset="-127"/>
            </a:endParaRPr>
          </a:p>
        </p:txBody>
      </p:sp>
      <p:sp>
        <p:nvSpPr>
          <p:cNvPr id="15" name="모서리가 둥근 직사각형">
            <a:extLst>
              <a:ext uri="{FF2B5EF4-FFF2-40B4-BE49-F238E27FC236}">
                <a16:creationId xmlns:a16="http://schemas.microsoft.com/office/drawing/2014/main" id="{F36953A9-7BDD-4B5B-B573-E4B3E82865FF}"/>
              </a:ext>
            </a:extLst>
          </p:cNvPr>
          <p:cNvSpPr/>
          <p:nvPr/>
        </p:nvSpPr>
        <p:spPr>
          <a:xfrm>
            <a:off x="14898126" y="7353300"/>
            <a:ext cx="4085563" cy="4524205"/>
          </a:xfrm>
          <a:prstGeom prst="roundRect">
            <a:avLst>
              <a:gd name="adj" fmla="val 5094"/>
            </a:avLst>
          </a:prstGeom>
          <a:solidFill>
            <a:srgbClr val="EEEEEE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272D3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endParaRPr lang="ko-KR" altLang="en-US" sz="3600" dirty="0">
              <a:latin typeface="+mn-ea"/>
              <a:ea typeface="+mn-ea"/>
              <a:cs typeface="Arial Unicode MS" panose="020B0604020202020204" pitchFamily="50" charset="-127"/>
            </a:endParaRPr>
          </a:p>
          <a:p>
            <a:pPr>
              <a:defRPr sz="3200">
                <a:solidFill>
                  <a:srgbClr val="272D3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endParaRPr lang="ko-KR" altLang="en-US" sz="3600" dirty="0">
              <a:latin typeface="+mn-ea"/>
              <a:ea typeface="+mn-ea"/>
              <a:cs typeface="Arial Unicode MS" panose="020B0604020202020204" pitchFamily="50" charset="-127"/>
            </a:endParaRPr>
          </a:p>
          <a:p>
            <a:pPr>
              <a:defRPr sz="3200">
                <a:solidFill>
                  <a:srgbClr val="272D3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endParaRPr lang="ko-KR" altLang="en-US" sz="3600" dirty="0">
              <a:latin typeface="+mn-ea"/>
              <a:ea typeface="+mn-ea"/>
              <a:cs typeface="Arial Unicode MS" panose="020B0604020202020204" pitchFamily="50" charset="-127"/>
            </a:endParaRPr>
          </a:p>
          <a:p>
            <a:pPr>
              <a:defRPr sz="3200">
                <a:solidFill>
                  <a:srgbClr val="272D3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endParaRPr lang="ko-KR" altLang="en-US" sz="3600" dirty="0">
              <a:latin typeface="+mn-ea"/>
              <a:ea typeface="+mn-ea"/>
              <a:cs typeface="Arial Unicode MS" panose="020B0604020202020204" pitchFamily="50" charset="-127"/>
            </a:endParaRPr>
          </a:p>
          <a:p>
            <a:pPr>
              <a:defRPr sz="3200">
                <a:solidFill>
                  <a:srgbClr val="272D3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endParaRPr lang="ko-KR" altLang="en-US" sz="3600" dirty="0">
              <a:latin typeface="+mn-ea"/>
              <a:ea typeface="+mn-ea"/>
              <a:cs typeface="Arial Unicode MS" panose="020B0604020202020204" pitchFamily="50" charset="-127"/>
            </a:endParaRPr>
          </a:p>
          <a:p>
            <a:pPr>
              <a:defRPr sz="3200">
                <a:solidFill>
                  <a:srgbClr val="272D3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ko-KR" altLang="en-US" sz="3600" b="1" dirty="0">
                <a:latin typeface="+mn-ea"/>
                <a:ea typeface="+mn-ea"/>
                <a:cs typeface="Arial Unicode MS" panose="020B0604020202020204" pitchFamily="50" charset="-127"/>
              </a:rPr>
              <a:t>편의성</a:t>
            </a:r>
            <a:endParaRPr lang="en-US" altLang="ko-KR" sz="3600" b="1" dirty="0">
              <a:latin typeface="+mn-ea"/>
              <a:ea typeface="+mn-ea"/>
              <a:cs typeface="Arial Unicode MS" panose="020B0604020202020204" pitchFamily="50" charset="-127"/>
            </a:endParaRPr>
          </a:p>
          <a:p>
            <a:pPr>
              <a:defRPr sz="3200">
                <a:solidFill>
                  <a:srgbClr val="272D3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endParaRPr lang="en-US" altLang="ko-KR" sz="3600" dirty="0">
              <a:latin typeface="+mn-ea"/>
              <a:ea typeface="+mn-ea"/>
              <a:cs typeface="Arial Unicode MS" panose="020B0604020202020204" pitchFamily="50" charset="-127"/>
            </a:endParaRPr>
          </a:p>
          <a:p>
            <a:pPr defTabSz="825500">
              <a:lnSpc>
                <a:spcPct val="120000"/>
              </a:lnSpc>
              <a:defRPr sz="3300">
                <a:solidFill>
                  <a:srgbClr val="272D3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 lang="ko-KR" altLang="en-US" sz="3600" dirty="0">
                <a:latin typeface="+mn-ea"/>
                <a:ea typeface="+mn-ea"/>
                <a:cs typeface="Arial Unicode MS" panose="020B0604020202020204" pitchFamily="50" charset="-127"/>
              </a:rPr>
              <a:t>고객 불편 감소</a:t>
            </a:r>
          </a:p>
          <a:p>
            <a:pPr defTabSz="825500">
              <a:lnSpc>
                <a:spcPct val="120000"/>
              </a:lnSpc>
              <a:defRPr sz="3300">
                <a:solidFill>
                  <a:srgbClr val="272D3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 lang="ko-KR" altLang="en-US" sz="3600" dirty="0">
                <a:latin typeface="+mn-ea"/>
                <a:ea typeface="+mn-ea"/>
                <a:cs typeface="Arial Unicode MS" panose="020B0604020202020204" pitchFamily="50" charset="-127"/>
              </a:rPr>
              <a:t>만족도 증대</a:t>
            </a:r>
          </a:p>
          <a:p>
            <a:pPr defTabSz="825500">
              <a:lnSpc>
                <a:spcPct val="120000"/>
              </a:lnSpc>
              <a:defRPr sz="3300">
                <a:solidFill>
                  <a:srgbClr val="1D3E5C"/>
                </a:solidFill>
                <a:latin typeface="Impact"/>
                <a:ea typeface="Impact"/>
                <a:cs typeface="Impact"/>
                <a:sym typeface="Impact"/>
              </a:defRPr>
            </a:pPr>
            <a:r>
              <a:rPr lang="ko-KR" altLang="en-US" sz="3600" dirty="0">
                <a:latin typeface="+mn-ea"/>
                <a:ea typeface="+mn-ea"/>
                <a:cs typeface="Arial Unicode MS" panose="020B0604020202020204" pitchFamily="50" charset="-127"/>
              </a:rPr>
              <a:t> </a:t>
            </a:r>
          </a:p>
          <a:p>
            <a:pPr defTabSz="825500">
              <a:lnSpc>
                <a:spcPct val="120000"/>
              </a:lnSpc>
              <a:defRPr sz="3300">
                <a:solidFill>
                  <a:srgbClr val="1D3E5C"/>
                </a:solidFill>
                <a:latin typeface="Impact"/>
                <a:ea typeface="Impact"/>
                <a:cs typeface="Impact"/>
                <a:sym typeface="Impact"/>
              </a:defRPr>
            </a:pPr>
            <a:endParaRPr lang="ko-KR" altLang="en-US" sz="3600" dirty="0">
              <a:latin typeface="+mn-ea"/>
              <a:ea typeface="+mn-ea"/>
              <a:cs typeface="Arial Unicode MS" panose="020B0604020202020204" pitchFamily="50" charset="-127"/>
            </a:endParaRPr>
          </a:p>
          <a:p>
            <a:pPr>
              <a:defRPr sz="3200">
                <a:solidFill>
                  <a:srgbClr val="272D3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endParaRPr lang="ko-KR" altLang="en-US" sz="3600" dirty="0">
              <a:latin typeface="+mn-ea"/>
              <a:ea typeface="+mn-ea"/>
              <a:cs typeface="Arial Unicode MS" panose="020B0604020202020204" pitchFamily="50" charset="-127"/>
            </a:endParaRPr>
          </a:p>
          <a:p>
            <a:pPr>
              <a:defRPr sz="3200">
                <a:solidFill>
                  <a:srgbClr val="272D3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endParaRPr lang="ko-KR" altLang="en-US" sz="3600" dirty="0">
              <a:latin typeface="+mn-ea"/>
              <a:ea typeface="+mn-ea"/>
              <a:cs typeface="Arial Unicode MS" panose="020B0604020202020204" pitchFamily="50" charset="-127"/>
            </a:endParaRPr>
          </a:p>
          <a:p>
            <a:pPr>
              <a:defRPr sz="3200">
                <a:solidFill>
                  <a:srgbClr val="272D3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endParaRPr lang="ko-KR" altLang="en-US" sz="3600" dirty="0">
              <a:latin typeface="+mn-ea"/>
              <a:ea typeface="+mn-ea"/>
              <a:cs typeface="Arial Unicode MS" panose="020B0604020202020204" pitchFamily="50" charset="-127"/>
            </a:endParaRPr>
          </a:p>
          <a:p>
            <a:pPr>
              <a:defRPr sz="3200">
                <a:solidFill>
                  <a:srgbClr val="272D3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endParaRPr lang="ko-KR" altLang="en-US" sz="3600" dirty="0">
              <a:latin typeface="+mn-ea"/>
              <a:ea typeface="+mn-ea"/>
              <a:cs typeface="Arial Unicode MS" panose="020B0604020202020204" pitchFamily="50" charset="-127"/>
            </a:endParaRPr>
          </a:p>
          <a:p>
            <a:pPr>
              <a:defRPr sz="3200">
                <a:solidFill>
                  <a:srgbClr val="272D3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endParaRPr lang="ko-KR" altLang="en-US" sz="3600" dirty="0">
              <a:latin typeface="+mn-ea"/>
              <a:ea typeface="+mn-ea"/>
              <a:cs typeface="Arial Unicode MS" panose="020B0604020202020204" pitchFamily="50" charset="-127"/>
            </a:endParaRPr>
          </a:p>
          <a:p>
            <a:pPr>
              <a:defRPr sz="3200">
                <a:solidFill>
                  <a:srgbClr val="272D3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endParaRPr lang="ko-KR" altLang="en-US" sz="3600" dirty="0">
              <a:latin typeface="+mn-ea"/>
              <a:ea typeface="+mn-ea"/>
              <a:cs typeface="Arial Unicode MS" panose="020B0604020202020204" pitchFamily="50" charset="-127"/>
            </a:endParaRPr>
          </a:p>
        </p:txBody>
      </p:sp>
      <p:sp>
        <p:nvSpPr>
          <p:cNvPr id="17" name="모서리가 둥근 직사각형">
            <a:extLst>
              <a:ext uri="{FF2B5EF4-FFF2-40B4-BE49-F238E27FC236}">
                <a16:creationId xmlns:a16="http://schemas.microsoft.com/office/drawing/2014/main" id="{02F62E8B-6EFC-470C-92E5-694D446C7BF1}"/>
              </a:ext>
            </a:extLst>
          </p:cNvPr>
          <p:cNvSpPr/>
          <p:nvPr/>
        </p:nvSpPr>
        <p:spPr>
          <a:xfrm>
            <a:off x="4858412" y="5787072"/>
            <a:ext cx="14125277" cy="973899"/>
          </a:xfrm>
          <a:prstGeom prst="roundRect">
            <a:avLst>
              <a:gd name="adj" fmla="val 5094"/>
            </a:avLst>
          </a:prstGeom>
          <a:solidFill>
            <a:srgbClr val="E1F4FF">
              <a:alpha val="74902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272D3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ko-KR" altLang="en-US" sz="4400" dirty="0">
                <a:latin typeface="+mn-ea"/>
                <a:ea typeface="+mn-ea"/>
                <a:cs typeface="Arial Unicode MS" panose="020B0604020202020204" pitchFamily="50" charset="-127"/>
              </a:rPr>
              <a:t>기대효과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스크린샷 2019-12-15 16.49.17.png" descr="스크린샷 2019-12-15 16.49.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32" y="634244"/>
            <a:ext cx="1367674" cy="1266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스크린샷 2019-12-15 16.49.39.png" descr="스크린샷 2019-12-15 16.49.3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63" y="634244"/>
            <a:ext cx="1104011" cy="1266365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2.Plans for analytics"/>
          <p:cNvSpPr txBox="1"/>
          <p:nvPr/>
        </p:nvSpPr>
        <p:spPr>
          <a:xfrm>
            <a:off x="5231405" y="3096448"/>
            <a:ext cx="13695157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80000"/>
              </a:lnSpc>
              <a:defRPr sz="10000">
                <a:solidFill>
                  <a:srgbClr val="1D3E5C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/>
              <a:t>2.</a:t>
            </a:r>
            <a:r>
              <a:rPr lang="en-US" altLang="ko-KR" dirty="0"/>
              <a:t> </a:t>
            </a:r>
            <a:r>
              <a:rPr lang="en-US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Analysis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선"/>
          <p:cNvSpPr/>
          <p:nvPr/>
        </p:nvSpPr>
        <p:spPr>
          <a:xfrm flipV="1">
            <a:off x="10721024" y="1934170"/>
            <a:ext cx="11986190" cy="1"/>
          </a:xfrm>
          <a:prstGeom prst="line">
            <a:avLst/>
          </a:prstGeom>
          <a:ln w="12700">
            <a:solidFill>
              <a:srgbClr val="A7A7A7"/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 SD 산돌고딕 Neo 일반체"/>
              <a:sym typeface="Apple SD 산돌고딕 Neo 일반체"/>
            </a:endParaRPr>
          </a:p>
        </p:txBody>
      </p:sp>
      <p:sp>
        <p:nvSpPr>
          <p:cNvPr id="482" name="2.Plans for analytics"/>
          <p:cNvSpPr txBox="1"/>
          <p:nvPr/>
        </p:nvSpPr>
        <p:spPr>
          <a:xfrm>
            <a:off x="1627188" y="1310995"/>
            <a:ext cx="8893090" cy="84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 defTabSz="825500">
              <a:defRPr>
                <a:solidFill>
                  <a:srgbClr val="DCDEE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DCDEE0"/>
                </a:solidFill>
                <a:effectLst/>
                <a:uLnTx/>
                <a:uFillTx/>
                <a:latin typeface="Impact"/>
                <a:sym typeface="Impact"/>
              </a:rPr>
              <a:t>2.</a:t>
            </a:r>
            <a:r>
              <a:rPr kumimoji="0" lang="en-US" altLang="ko-KR" sz="5000" b="0" i="0" u="none" strike="noStrike" kern="0" cap="none" spc="0" normalizeH="0" baseline="0" noProof="0" dirty="0">
                <a:ln>
                  <a:noFill/>
                </a:ln>
                <a:solidFill>
                  <a:srgbClr val="DCDEE0"/>
                </a:solidFill>
                <a:effectLst/>
                <a:uLnTx/>
                <a:uFillTx/>
                <a:latin typeface="Impact"/>
                <a:sym typeface="Impact"/>
              </a:rPr>
              <a:t> Data</a:t>
            </a: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DCDEE0"/>
                </a:solidFill>
                <a:effectLst/>
                <a:uLnTx/>
                <a:uFillTx/>
                <a:latin typeface="Impact"/>
                <a:sym typeface="Impact"/>
              </a:rPr>
              <a:t> analy</a:t>
            </a:r>
            <a:r>
              <a:rPr kumimoji="0" lang="en-US" sz="5000" b="0" i="0" u="none" strike="noStrike" kern="0" cap="none" spc="0" normalizeH="0" baseline="0" noProof="0" dirty="0">
                <a:ln>
                  <a:noFill/>
                </a:ln>
                <a:solidFill>
                  <a:srgbClr val="DCDEE0"/>
                </a:solidFill>
                <a:effectLst/>
                <a:uLnTx/>
                <a:uFillTx/>
                <a:latin typeface="Impact"/>
                <a:sym typeface="Impact"/>
              </a:rPr>
              <a:t>si</a:t>
            </a: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DCDEE0"/>
                </a:solidFill>
                <a:effectLst/>
                <a:uLnTx/>
                <a:uFillTx/>
                <a:latin typeface="Impact"/>
                <a:sym typeface="Impact"/>
              </a:rPr>
              <a:t>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3320A3-95C0-4DF7-95A3-3738E1933CEA}"/>
              </a:ext>
            </a:extLst>
          </p:cNvPr>
          <p:cNvGrpSpPr/>
          <p:nvPr/>
        </p:nvGrpSpPr>
        <p:grpSpPr>
          <a:xfrm>
            <a:off x="2550550" y="5565405"/>
            <a:ext cx="18991503" cy="6388416"/>
            <a:chOff x="2412005" y="5703950"/>
            <a:chExt cx="18991503" cy="6388416"/>
          </a:xfrm>
        </p:grpSpPr>
        <p:sp>
          <p:nvSpPr>
            <p:cNvPr id="483" name="모서리가 둥근 직사각형"/>
            <p:cNvSpPr/>
            <p:nvPr/>
          </p:nvSpPr>
          <p:spPr>
            <a:xfrm>
              <a:off x="2412005" y="6847541"/>
              <a:ext cx="18991503" cy="5005099"/>
            </a:xfrm>
            <a:prstGeom prst="roundRect">
              <a:avLst>
                <a:gd name="adj" fmla="val 7612"/>
              </a:avLst>
            </a:prstGeom>
            <a:ln w="76200">
              <a:solidFill>
                <a:srgbClr val="DDDDDD"/>
              </a:solidFill>
              <a:prstDash val="sysDash"/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484" name="삼각형"/>
            <p:cNvSpPr/>
            <p:nvPr/>
          </p:nvSpPr>
          <p:spPr>
            <a:xfrm rot="5400000">
              <a:off x="7410148" y="6582799"/>
              <a:ext cx="496807" cy="428282"/>
            </a:xfrm>
            <a:prstGeom prst="triangle">
              <a:avLst/>
            </a:prstGeom>
            <a:solidFill>
              <a:srgbClr val="DDDDDD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485" name="삼각형"/>
            <p:cNvSpPr/>
            <p:nvPr/>
          </p:nvSpPr>
          <p:spPr>
            <a:xfrm rot="5400000">
              <a:off x="12028604" y="6591999"/>
              <a:ext cx="496807" cy="428282"/>
            </a:xfrm>
            <a:prstGeom prst="triangle">
              <a:avLst/>
            </a:prstGeom>
            <a:solidFill>
              <a:srgbClr val="DDDDDD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486" name="삼각형"/>
            <p:cNvSpPr/>
            <p:nvPr/>
          </p:nvSpPr>
          <p:spPr>
            <a:xfrm rot="16200000">
              <a:off x="11943597" y="11629822"/>
              <a:ext cx="496806" cy="428281"/>
            </a:xfrm>
            <a:prstGeom prst="triangle">
              <a:avLst/>
            </a:prstGeom>
            <a:solidFill>
              <a:srgbClr val="DDDDDD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487" name="삼각형"/>
            <p:cNvSpPr/>
            <p:nvPr/>
          </p:nvSpPr>
          <p:spPr>
            <a:xfrm rot="5400000">
              <a:off x="16444656" y="6591999"/>
              <a:ext cx="496806" cy="428282"/>
            </a:xfrm>
            <a:prstGeom prst="triangle">
              <a:avLst/>
            </a:prstGeom>
            <a:solidFill>
              <a:srgbClr val="DDDDDD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488" name="원"/>
            <p:cNvSpPr/>
            <p:nvPr/>
          </p:nvSpPr>
          <p:spPr>
            <a:xfrm>
              <a:off x="3932875" y="5703950"/>
              <a:ext cx="2100691" cy="2100691"/>
            </a:xfrm>
            <a:prstGeom prst="ellipse">
              <a:avLst/>
            </a:prstGeom>
            <a:solidFill>
              <a:srgbClr val="88CAE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grpSp>
          <p:nvGrpSpPr>
            <p:cNvPr id="491" name="그룹"/>
            <p:cNvGrpSpPr/>
            <p:nvPr/>
          </p:nvGrpSpPr>
          <p:grpSpPr>
            <a:xfrm>
              <a:off x="2958224" y="8244726"/>
              <a:ext cx="4195074" cy="3050333"/>
              <a:chOff x="-123880" y="-714781"/>
              <a:chExt cx="3496701" cy="1968460"/>
            </a:xfrm>
          </p:grpSpPr>
          <p:sp>
            <p:nvSpPr>
              <p:cNvPr id="489" name="2016~2018 인천 공항…"/>
              <p:cNvSpPr/>
              <p:nvPr/>
            </p:nvSpPr>
            <p:spPr>
              <a:xfrm>
                <a:off x="-123880" y="117224"/>
                <a:ext cx="3372821" cy="1136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marL="0" marR="0" lvl="0" indent="0" algn="ctr" defTabSz="457200" rtl="0" eaLnBrk="1" fontAlgn="auto" latinLnBrk="0" hangingPunct="0">
                  <a:lnSpc>
                    <a:spcPts val="4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200">
                    <a:solidFill>
                      <a:srgbClr val="7B7B7C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ko-KR" altLang="en-US" sz="2800" dirty="0">
                    <a:solidFill>
                      <a:srgbClr val="7B7B7C"/>
                    </a:solidFill>
                    <a:latin typeface="Helvetica"/>
                    <a:cs typeface="Helvetica"/>
                    <a:sym typeface="Helvetica"/>
                  </a:rPr>
                  <a:t>분석 데이터 선정</a:t>
                </a:r>
                <a:endParaRPr lang="en-US" altLang="ko-KR" sz="2800" dirty="0">
                  <a:solidFill>
                    <a:srgbClr val="7B7B7C"/>
                  </a:solidFill>
                  <a:latin typeface="Helvetica"/>
                  <a:cs typeface="Helvetica"/>
                  <a:sym typeface="Helvetica"/>
                </a:endParaRPr>
              </a:p>
              <a:p>
                <a:pPr marL="0" marR="0" lvl="0" indent="0" algn="ctr" defTabSz="457200" rtl="0" eaLnBrk="1" fontAlgn="auto" latinLnBrk="0" hangingPunct="0">
                  <a:lnSpc>
                    <a:spcPts val="4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200">
                    <a:solidFill>
                      <a:srgbClr val="7B7B7C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ko-KR" altLang="en-US" sz="2800" dirty="0">
                    <a:solidFill>
                      <a:srgbClr val="7B7B7C"/>
                    </a:solidFill>
                    <a:latin typeface="Helvetica"/>
                    <a:cs typeface="Helvetica"/>
                    <a:sym typeface="Helvetica"/>
                  </a:rPr>
                  <a:t>변수 파악</a:t>
                </a:r>
                <a:endParaRPr lang="en-US" altLang="ko-KR" sz="2800" dirty="0">
                  <a:solidFill>
                    <a:srgbClr val="7B7B7C"/>
                  </a:solidFill>
                  <a:latin typeface="Helvetica"/>
                  <a:cs typeface="Helvetica"/>
                  <a:sym typeface="Helvetica"/>
                </a:endParaRPr>
              </a:p>
              <a:p>
                <a:pPr marL="0" marR="0" lvl="0" indent="0" algn="ctr" defTabSz="457200" rtl="0" eaLnBrk="1" fontAlgn="auto" latinLnBrk="0" hangingPunct="0">
                  <a:lnSpc>
                    <a:spcPts val="4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200">
                    <a:solidFill>
                      <a:srgbClr val="7B7B7C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ko-KR" altLang="en-US" sz="2800" dirty="0" err="1">
                    <a:solidFill>
                      <a:srgbClr val="7B7B7C"/>
                    </a:solidFill>
                    <a:latin typeface="Helvetica"/>
                    <a:cs typeface="Helvetica"/>
                    <a:sym typeface="Helvetica"/>
                  </a:rPr>
                  <a:t>전처리</a:t>
                </a:r>
                <a:r>
                  <a:rPr lang="ko-KR" altLang="en-US" sz="2800" dirty="0">
                    <a:solidFill>
                      <a:srgbClr val="7B7B7C"/>
                    </a:solidFill>
                    <a:latin typeface="Helvetica"/>
                    <a:cs typeface="Helvetica"/>
                    <a:sym typeface="Helvetica"/>
                  </a:rPr>
                  <a:t> 진행</a:t>
                </a:r>
                <a:endParaRPr lang="en-US" altLang="ko-KR" sz="2800" dirty="0">
                  <a:solidFill>
                    <a:srgbClr val="7B7B7C"/>
                  </a:solidFill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490" name="인천 공항 데이터"/>
              <p:cNvSpPr/>
              <p:nvPr/>
            </p:nvSpPr>
            <p:spPr>
              <a:xfrm>
                <a:off x="0" y="-714781"/>
                <a:ext cx="3372821" cy="3773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defTabSz="825500">
                  <a:defRPr sz="2200" b="1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3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데이터</a:t>
                </a:r>
                <a:endParaRPr kumimoji="0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</p:grpSp>
        <p:sp>
          <p:nvSpPr>
            <p:cNvPr id="492" name="원"/>
            <p:cNvSpPr/>
            <p:nvPr/>
          </p:nvSpPr>
          <p:spPr>
            <a:xfrm>
              <a:off x="8569788" y="5703950"/>
              <a:ext cx="2100691" cy="2100691"/>
            </a:xfrm>
            <a:prstGeom prst="ellipse">
              <a:avLst/>
            </a:prstGeom>
            <a:solidFill>
              <a:srgbClr val="88CAE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grpSp>
          <p:nvGrpSpPr>
            <p:cNvPr id="495" name="그룹"/>
            <p:cNvGrpSpPr/>
            <p:nvPr/>
          </p:nvGrpSpPr>
          <p:grpSpPr>
            <a:xfrm>
              <a:off x="7634382" y="8244725"/>
              <a:ext cx="4046451" cy="2470427"/>
              <a:chOff x="-184377" y="45777"/>
              <a:chExt cx="3626155" cy="2470426"/>
            </a:xfrm>
          </p:grpSpPr>
          <p:sp>
            <p:nvSpPr>
              <p:cNvPr id="493" name="항공 지연, 결항에…"/>
              <p:cNvSpPr txBox="1"/>
              <p:nvPr/>
            </p:nvSpPr>
            <p:spPr>
              <a:xfrm>
                <a:off x="-184377" y="1332870"/>
                <a:ext cx="3626155" cy="11833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marL="0" marR="0" lvl="0" indent="0" algn="ctr" defTabSz="457200" rtl="0" eaLnBrk="1" fontAlgn="auto" latinLnBrk="0" hangingPunct="0">
                  <a:lnSpc>
                    <a:spcPts val="4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200">
                    <a:solidFill>
                      <a:srgbClr val="7B7B7C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kumimoji="0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7B7B7C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항공</a:t>
                </a:r>
                <a:r>
                  <a:rPr kumimoji="0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B7B7C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 </a:t>
                </a:r>
                <a:r>
                  <a:rPr kumimoji="0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7B7B7C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지연</a:t>
                </a:r>
                <a:r>
                  <a:rPr kumimoji="0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B7B7C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, </a:t>
                </a:r>
                <a:r>
                  <a:rPr kumimoji="0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7B7B7C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결항에</a:t>
                </a:r>
                <a:endParaRPr kumimoji="0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7B7B7C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  <a:p>
                <a:pPr marL="0" marR="0" lvl="0" indent="0" algn="ctr" defTabSz="457200" rtl="0" eaLnBrk="1" fontAlgn="auto" latinLnBrk="0" hangingPunct="0">
                  <a:lnSpc>
                    <a:spcPts val="4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200">
                    <a:solidFill>
                      <a:srgbClr val="7B7B7C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kumimoji="0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7B7B7C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영향을</a:t>
                </a:r>
                <a:r>
                  <a:rPr kumimoji="0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B7B7C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 </a:t>
                </a:r>
                <a:r>
                  <a:rPr kumimoji="0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7B7B7C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미치는</a:t>
                </a:r>
                <a:r>
                  <a:rPr kumimoji="0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B7B7C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 </a:t>
                </a:r>
                <a:r>
                  <a:rPr kumimoji="0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7B7B7C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변수</a:t>
                </a:r>
                <a:r>
                  <a:rPr kumimoji="0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B7B7C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 </a:t>
                </a:r>
                <a:r>
                  <a:rPr kumimoji="0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7B7B7C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확인</a:t>
                </a:r>
                <a:endParaRPr kumimoji="0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7B7B7C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494" name="주요 변수 확인"/>
              <p:cNvSpPr txBox="1"/>
              <p:nvPr/>
            </p:nvSpPr>
            <p:spPr>
              <a:xfrm>
                <a:off x="7177" y="45777"/>
                <a:ext cx="3372821" cy="5847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defTabSz="825500">
                  <a:defRPr sz="2200" b="1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3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주요</a:t>
                </a:r>
                <a:r>
                  <a:rPr kumimoji="0" sz="3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 </a:t>
                </a:r>
                <a:r>
                  <a:rPr kumimoji="0" sz="3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변수</a:t>
                </a:r>
                <a:r>
                  <a:rPr kumimoji="0" sz="3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 </a:t>
                </a:r>
                <a:r>
                  <a:rPr kumimoji="0" sz="3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확인</a:t>
                </a:r>
                <a:endParaRPr kumimoji="0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</p:grpSp>
        <p:sp>
          <p:nvSpPr>
            <p:cNvPr id="496" name="도형"/>
            <p:cNvSpPr/>
            <p:nvPr/>
          </p:nvSpPr>
          <p:spPr>
            <a:xfrm>
              <a:off x="9174243" y="6276428"/>
              <a:ext cx="893764" cy="889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3" h="21600" extrusionOk="0">
                  <a:moveTo>
                    <a:pt x="8778" y="0"/>
                  </a:moveTo>
                  <a:cubicBezTo>
                    <a:pt x="6532" y="0"/>
                    <a:pt x="4285" y="897"/>
                    <a:pt x="2571" y="2690"/>
                  </a:cubicBezTo>
                  <a:cubicBezTo>
                    <a:pt x="-857" y="6277"/>
                    <a:pt x="-857" y="12093"/>
                    <a:pt x="2571" y="15680"/>
                  </a:cubicBezTo>
                  <a:cubicBezTo>
                    <a:pt x="5849" y="19109"/>
                    <a:pt x="11073" y="19258"/>
                    <a:pt x="14521" y="16128"/>
                  </a:cubicBezTo>
                  <a:lnTo>
                    <a:pt x="19750" y="21600"/>
                  </a:lnTo>
                  <a:lnTo>
                    <a:pt x="20743" y="20561"/>
                  </a:lnTo>
                  <a:lnTo>
                    <a:pt x="15506" y="15082"/>
                  </a:lnTo>
                  <a:cubicBezTo>
                    <a:pt x="18401" y="11473"/>
                    <a:pt x="18229" y="6084"/>
                    <a:pt x="14985" y="2690"/>
                  </a:cubicBezTo>
                  <a:cubicBezTo>
                    <a:pt x="13271" y="897"/>
                    <a:pt x="11024" y="0"/>
                    <a:pt x="8778" y="0"/>
                  </a:cubicBezTo>
                  <a:close/>
                  <a:moveTo>
                    <a:pt x="8778" y="958"/>
                  </a:moveTo>
                  <a:cubicBezTo>
                    <a:pt x="10790" y="958"/>
                    <a:pt x="12802" y="1762"/>
                    <a:pt x="14337" y="3368"/>
                  </a:cubicBezTo>
                  <a:cubicBezTo>
                    <a:pt x="17408" y="6581"/>
                    <a:pt x="17408" y="11790"/>
                    <a:pt x="14337" y="15002"/>
                  </a:cubicBezTo>
                  <a:cubicBezTo>
                    <a:pt x="11267" y="18215"/>
                    <a:pt x="6289" y="18215"/>
                    <a:pt x="3218" y="15002"/>
                  </a:cubicBezTo>
                  <a:cubicBezTo>
                    <a:pt x="148" y="11790"/>
                    <a:pt x="148" y="6581"/>
                    <a:pt x="3218" y="3368"/>
                  </a:cubicBezTo>
                  <a:cubicBezTo>
                    <a:pt x="4753" y="1762"/>
                    <a:pt x="6766" y="958"/>
                    <a:pt x="8778" y="95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endParaRPr>
            </a:p>
          </p:txBody>
        </p:sp>
        <p:sp>
          <p:nvSpPr>
            <p:cNvPr id="497" name="원"/>
            <p:cNvSpPr/>
            <p:nvPr/>
          </p:nvSpPr>
          <p:spPr>
            <a:xfrm>
              <a:off x="13206700" y="5703950"/>
              <a:ext cx="2100691" cy="2100691"/>
            </a:xfrm>
            <a:prstGeom prst="ellipse">
              <a:avLst/>
            </a:prstGeom>
            <a:solidFill>
              <a:srgbClr val="88CAE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grpSp>
          <p:nvGrpSpPr>
            <p:cNvPr id="500" name="그룹"/>
            <p:cNvGrpSpPr/>
            <p:nvPr/>
          </p:nvGrpSpPr>
          <p:grpSpPr>
            <a:xfrm>
              <a:off x="12334987" y="8244725"/>
              <a:ext cx="4046451" cy="3043803"/>
              <a:chOff x="-404210" y="-77229"/>
              <a:chExt cx="4046450" cy="3043802"/>
            </a:xfrm>
          </p:grpSpPr>
          <p:sp>
            <p:nvSpPr>
              <p:cNvPr id="498" name="상관도가 높은 변수간의…"/>
              <p:cNvSpPr txBox="1"/>
              <p:nvPr/>
            </p:nvSpPr>
            <p:spPr>
              <a:xfrm>
                <a:off x="-404210" y="1206160"/>
                <a:ext cx="4046450" cy="17604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marL="0" marR="0" lvl="0" indent="0" algn="ctr" defTabSz="457200" rtl="0" eaLnBrk="1" fontAlgn="auto" latinLnBrk="0" hangingPunct="0">
                  <a:lnSpc>
                    <a:spcPts val="4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200">
                    <a:solidFill>
                      <a:srgbClr val="7B7B7C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kumimoji="0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7B7B7C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상관도가</a:t>
                </a:r>
                <a:r>
                  <a:rPr kumimoji="0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B7B7C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 </a:t>
                </a:r>
                <a:r>
                  <a:rPr kumimoji="0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7B7B7C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높은</a:t>
                </a:r>
                <a:r>
                  <a:rPr kumimoji="0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B7B7C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 </a:t>
                </a:r>
                <a:endParaRPr kumimoji="0" lang="en-US" altLang="ko-KR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7B7B7C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  <a:p>
                <a:pPr marL="0" marR="0" lvl="0" indent="0" algn="ctr" defTabSz="457200" rtl="0" eaLnBrk="1" fontAlgn="auto" latinLnBrk="0" hangingPunct="0">
                  <a:lnSpc>
                    <a:spcPts val="4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200">
                    <a:solidFill>
                      <a:srgbClr val="7B7B7C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kumimoji="0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7B7B7C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변수간의</a:t>
                </a:r>
                <a:endParaRPr kumimoji="0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7B7B7C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  <a:p>
                <a:pPr marL="0" marR="0" lvl="0" indent="0" algn="ctr" defTabSz="457200" rtl="0" eaLnBrk="1" fontAlgn="auto" latinLnBrk="0" hangingPunct="0">
                  <a:lnSpc>
                    <a:spcPts val="4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200">
                    <a:solidFill>
                      <a:srgbClr val="7B7B7C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kumimoji="0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7B7B7C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관계</a:t>
                </a:r>
                <a:r>
                  <a:rPr kumimoji="0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B7B7C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 </a:t>
                </a:r>
                <a:r>
                  <a:rPr kumimoji="0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7B7B7C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탐색적</a:t>
                </a:r>
                <a:r>
                  <a:rPr kumimoji="0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B7B7C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 </a:t>
                </a:r>
                <a:r>
                  <a:rPr kumimoji="0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7B7B7C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데이터</a:t>
                </a:r>
                <a:r>
                  <a:rPr kumimoji="0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B7B7C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 </a:t>
                </a:r>
                <a:r>
                  <a:rPr kumimoji="0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7B7B7C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분석</a:t>
                </a:r>
                <a:endParaRPr kumimoji="0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7B7B7C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499" name="변수간 상관 관계 확인"/>
              <p:cNvSpPr txBox="1"/>
              <p:nvPr/>
            </p:nvSpPr>
            <p:spPr>
              <a:xfrm>
                <a:off x="-131865" y="-77229"/>
                <a:ext cx="3372821" cy="5847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defTabSz="825500">
                  <a:defRPr sz="2200" b="1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3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상관</a:t>
                </a:r>
                <a:r>
                  <a:rPr kumimoji="0" sz="3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 </a:t>
                </a:r>
                <a:r>
                  <a:rPr kumimoji="0" sz="3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관계</a:t>
                </a:r>
                <a:r>
                  <a:rPr kumimoji="0" sz="3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 </a:t>
                </a:r>
                <a:r>
                  <a:rPr kumimoji="0" sz="3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확인</a:t>
                </a:r>
                <a:endParaRPr kumimoji="0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</p:grpSp>
        <p:sp>
          <p:nvSpPr>
            <p:cNvPr id="501" name="도형"/>
            <p:cNvSpPr/>
            <p:nvPr/>
          </p:nvSpPr>
          <p:spPr>
            <a:xfrm>
              <a:off x="13798258" y="6233478"/>
              <a:ext cx="917576" cy="917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4" h="21600" extrusionOk="0">
                  <a:moveTo>
                    <a:pt x="2244" y="0"/>
                  </a:moveTo>
                  <a:lnTo>
                    <a:pt x="2244" y="5470"/>
                  </a:lnTo>
                  <a:cubicBezTo>
                    <a:pt x="1706" y="5554"/>
                    <a:pt x="1188" y="5805"/>
                    <a:pt x="774" y="6229"/>
                  </a:cubicBezTo>
                  <a:cubicBezTo>
                    <a:pt x="-258" y="7287"/>
                    <a:pt x="-258" y="9001"/>
                    <a:pt x="774" y="10059"/>
                  </a:cubicBezTo>
                  <a:cubicBezTo>
                    <a:pt x="1189" y="10483"/>
                    <a:pt x="1706" y="10734"/>
                    <a:pt x="2244" y="10818"/>
                  </a:cubicBezTo>
                  <a:lnTo>
                    <a:pt x="2244" y="21584"/>
                  </a:lnTo>
                  <a:lnTo>
                    <a:pt x="3045" y="21584"/>
                  </a:lnTo>
                  <a:lnTo>
                    <a:pt x="3045" y="10818"/>
                  </a:lnTo>
                  <a:cubicBezTo>
                    <a:pt x="3582" y="10734"/>
                    <a:pt x="4100" y="10483"/>
                    <a:pt x="4513" y="10059"/>
                  </a:cubicBezTo>
                  <a:cubicBezTo>
                    <a:pt x="5546" y="9001"/>
                    <a:pt x="5546" y="7287"/>
                    <a:pt x="4513" y="6229"/>
                  </a:cubicBezTo>
                  <a:cubicBezTo>
                    <a:pt x="4099" y="5805"/>
                    <a:pt x="3582" y="5554"/>
                    <a:pt x="3045" y="5470"/>
                  </a:cubicBezTo>
                  <a:lnTo>
                    <a:pt x="3045" y="0"/>
                  </a:lnTo>
                  <a:lnTo>
                    <a:pt x="2244" y="0"/>
                  </a:lnTo>
                  <a:close/>
                  <a:moveTo>
                    <a:pt x="10142" y="16"/>
                  </a:moveTo>
                  <a:lnTo>
                    <a:pt x="10142" y="12212"/>
                  </a:lnTo>
                  <a:cubicBezTo>
                    <a:pt x="9604" y="12296"/>
                    <a:pt x="9087" y="12547"/>
                    <a:pt x="8673" y="12971"/>
                  </a:cubicBezTo>
                  <a:cubicBezTo>
                    <a:pt x="7640" y="14029"/>
                    <a:pt x="7640" y="15744"/>
                    <a:pt x="8673" y="16802"/>
                  </a:cubicBezTo>
                  <a:cubicBezTo>
                    <a:pt x="9087" y="17226"/>
                    <a:pt x="9604" y="17477"/>
                    <a:pt x="10142" y="17561"/>
                  </a:cubicBezTo>
                  <a:lnTo>
                    <a:pt x="10142" y="21600"/>
                  </a:lnTo>
                  <a:lnTo>
                    <a:pt x="10942" y="21600"/>
                  </a:lnTo>
                  <a:lnTo>
                    <a:pt x="10942" y="17561"/>
                  </a:lnTo>
                  <a:cubicBezTo>
                    <a:pt x="11480" y="17477"/>
                    <a:pt x="11997" y="17226"/>
                    <a:pt x="12411" y="16802"/>
                  </a:cubicBezTo>
                  <a:cubicBezTo>
                    <a:pt x="13444" y="15744"/>
                    <a:pt x="13444" y="14029"/>
                    <a:pt x="12411" y="12971"/>
                  </a:cubicBezTo>
                  <a:cubicBezTo>
                    <a:pt x="11997" y="12547"/>
                    <a:pt x="11480" y="12296"/>
                    <a:pt x="10942" y="12212"/>
                  </a:cubicBezTo>
                  <a:lnTo>
                    <a:pt x="10942" y="16"/>
                  </a:lnTo>
                  <a:lnTo>
                    <a:pt x="10142" y="16"/>
                  </a:lnTo>
                  <a:close/>
                  <a:moveTo>
                    <a:pt x="18040" y="16"/>
                  </a:moveTo>
                  <a:lnTo>
                    <a:pt x="18040" y="7232"/>
                  </a:lnTo>
                  <a:cubicBezTo>
                    <a:pt x="17502" y="7316"/>
                    <a:pt x="16985" y="7567"/>
                    <a:pt x="16571" y="7991"/>
                  </a:cubicBezTo>
                  <a:cubicBezTo>
                    <a:pt x="15538" y="9049"/>
                    <a:pt x="15538" y="10763"/>
                    <a:pt x="16571" y="11821"/>
                  </a:cubicBezTo>
                  <a:cubicBezTo>
                    <a:pt x="16985" y="12245"/>
                    <a:pt x="17502" y="12496"/>
                    <a:pt x="18040" y="12580"/>
                  </a:cubicBezTo>
                  <a:lnTo>
                    <a:pt x="18040" y="21600"/>
                  </a:lnTo>
                  <a:lnTo>
                    <a:pt x="18840" y="21600"/>
                  </a:lnTo>
                  <a:lnTo>
                    <a:pt x="18840" y="12580"/>
                  </a:lnTo>
                  <a:cubicBezTo>
                    <a:pt x="19378" y="12496"/>
                    <a:pt x="19895" y="12245"/>
                    <a:pt x="20310" y="11821"/>
                  </a:cubicBezTo>
                  <a:cubicBezTo>
                    <a:pt x="21342" y="10763"/>
                    <a:pt x="21342" y="9049"/>
                    <a:pt x="20310" y="7991"/>
                  </a:cubicBezTo>
                  <a:cubicBezTo>
                    <a:pt x="19895" y="7567"/>
                    <a:pt x="19378" y="7316"/>
                    <a:pt x="18840" y="7232"/>
                  </a:cubicBezTo>
                  <a:lnTo>
                    <a:pt x="18840" y="16"/>
                  </a:lnTo>
                  <a:lnTo>
                    <a:pt x="18040" y="16"/>
                  </a:lnTo>
                  <a:close/>
                  <a:moveTo>
                    <a:pt x="2644" y="6325"/>
                  </a:moveTo>
                  <a:cubicBezTo>
                    <a:pt x="3099" y="6325"/>
                    <a:pt x="3553" y="6502"/>
                    <a:pt x="3900" y="6857"/>
                  </a:cubicBezTo>
                  <a:cubicBezTo>
                    <a:pt x="4594" y="7568"/>
                    <a:pt x="4594" y="8720"/>
                    <a:pt x="3900" y="9431"/>
                  </a:cubicBezTo>
                  <a:cubicBezTo>
                    <a:pt x="3207" y="10142"/>
                    <a:pt x="2081" y="10142"/>
                    <a:pt x="1388" y="9431"/>
                  </a:cubicBezTo>
                  <a:cubicBezTo>
                    <a:pt x="694" y="8720"/>
                    <a:pt x="694" y="7568"/>
                    <a:pt x="1388" y="6857"/>
                  </a:cubicBezTo>
                  <a:cubicBezTo>
                    <a:pt x="1734" y="6502"/>
                    <a:pt x="2190" y="6325"/>
                    <a:pt x="2644" y="6325"/>
                  </a:cubicBezTo>
                  <a:close/>
                  <a:moveTo>
                    <a:pt x="18440" y="8086"/>
                  </a:moveTo>
                  <a:cubicBezTo>
                    <a:pt x="18895" y="8086"/>
                    <a:pt x="19350" y="8264"/>
                    <a:pt x="19696" y="8619"/>
                  </a:cubicBezTo>
                  <a:cubicBezTo>
                    <a:pt x="20390" y="9330"/>
                    <a:pt x="20390" y="10482"/>
                    <a:pt x="19696" y="11193"/>
                  </a:cubicBezTo>
                  <a:cubicBezTo>
                    <a:pt x="19003" y="11904"/>
                    <a:pt x="17877" y="11904"/>
                    <a:pt x="17184" y="11193"/>
                  </a:cubicBezTo>
                  <a:cubicBezTo>
                    <a:pt x="16490" y="10482"/>
                    <a:pt x="16490" y="9330"/>
                    <a:pt x="17184" y="8619"/>
                  </a:cubicBezTo>
                  <a:cubicBezTo>
                    <a:pt x="17531" y="8264"/>
                    <a:pt x="17986" y="8086"/>
                    <a:pt x="18440" y="8086"/>
                  </a:cubicBezTo>
                  <a:close/>
                  <a:moveTo>
                    <a:pt x="10542" y="13067"/>
                  </a:moveTo>
                  <a:cubicBezTo>
                    <a:pt x="10997" y="13067"/>
                    <a:pt x="11451" y="13244"/>
                    <a:pt x="11798" y="13599"/>
                  </a:cubicBezTo>
                  <a:cubicBezTo>
                    <a:pt x="12492" y="14310"/>
                    <a:pt x="12492" y="15463"/>
                    <a:pt x="11798" y="16174"/>
                  </a:cubicBezTo>
                  <a:cubicBezTo>
                    <a:pt x="11104" y="16884"/>
                    <a:pt x="9980" y="16884"/>
                    <a:pt x="9286" y="16174"/>
                  </a:cubicBezTo>
                  <a:cubicBezTo>
                    <a:pt x="8592" y="15463"/>
                    <a:pt x="8592" y="14310"/>
                    <a:pt x="9286" y="13599"/>
                  </a:cubicBezTo>
                  <a:cubicBezTo>
                    <a:pt x="9633" y="13244"/>
                    <a:pt x="10087" y="13067"/>
                    <a:pt x="10542" y="1306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endParaRPr>
            </a:p>
          </p:txBody>
        </p:sp>
        <p:sp>
          <p:nvSpPr>
            <p:cNvPr id="502" name="원"/>
            <p:cNvSpPr/>
            <p:nvPr/>
          </p:nvSpPr>
          <p:spPr>
            <a:xfrm>
              <a:off x="17843613" y="5703950"/>
              <a:ext cx="2100691" cy="2100691"/>
            </a:xfrm>
            <a:prstGeom prst="ellipse">
              <a:avLst/>
            </a:prstGeom>
            <a:solidFill>
              <a:srgbClr val="88CAE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grpSp>
          <p:nvGrpSpPr>
            <p:cNvPr id="505" name="그룹"/>
            <p:cNvGrpSpPr/>
            <p:nvPr/>
          </p:nvGrpSpPr>
          <p:grpSpPr>
            <a:xfrm>
              <a:off x="16816522" y="8186671"/>
              <a:ext cx="4151902" cy="2528801"/>
              <a:chOff x="-391025" y="-13926"/>
              <a:chExt cx="4151901" cy="2528799"/>
            </a:xfrm>
          </p:grpSpPr>
          <p:sp>
            <p:nvSpPr>
              <p:cNvPr id="503" name="항공, 지연 결향 예측률을…"/>
              <p:cNvSpPr txBox="1"/>
              <p:nvPr/>
            </p:nvSpPr>
            <p:spPr>
              <a:xfrm>
                <a:off x="-391025" y="1330900"/>
                <a:ext cx="4151901" cy="11839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marL="0" marR="0" lvl="0" indent="0" algn="ctr" defTabSz="457200" rtl="0" eaLnBrk="1" fontAlgn="auto" latinLnBrk="0" hangingPunct="0">
                  <a:lnSpc>
                    <a:spcPts val="4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200">
                    <a:solidFill>
                      <a:srgbClr val="7B7B7C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kumimoji="0" lang="ko-KR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B7B7C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변수 간 관계 확인</a:t>
                </a:r>
                <a:endParaRPr kumimoji="0" lang="en-US" altLang="ko-KR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7B7B7C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  <a:p>
                <a:pPr marL="0" marR="0" lvl="0" indent="0" algn="ctr" defTabSz="457200" rtl="0" eaLnBrk="1" fontAlgn="auto" latinLnBrk="0" hangingPunct="0">
                  <a:lnSpc>
                    <a:spcPts val="4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200">
                    <a:solidFill>
                      <a:srgbClr val="7B7B7C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ko-KR" altLang="en-US" sz="2800" dirty="0">
                    <a:solidFill>
                      <a:srgbClr val="7B7B7C"/>
                    </a:solidFill>
                    <a:latin typeface="Helvetica"/>
                    <a:cs typeface="Helvetica"/>
                    <a:sym typeface="Helvetica"/>
                  </a:rPr>
                  <a:t>해석 및 의의 도출</a:t>
                </a:r>
                <a:endParaRPr kumimoji="0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7B7B7C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504" name="결론"/>
              <p:cNvSpPr txBox="1"/>
              <p:nvPr/>
            </p:nvSpPr>
            <p:spPr>
              <a:xfrm>
                <a:off x="0" y="-13926"/>
                <a:ext cx="3372821" cy="5847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defTabSz="825500">
                  <a:defRPr sz="2200" b="1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3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결</a:t>
                </a:r>
                <a:r>
                  <a:rPr kumimoji="0" lang="ko-KR" alt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론</a:t>
                </a:r>
                <a:endParaRPr kumimoji="0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</p:grpSp>
        <p:sp>
          <p:nvSpPr>
            <p:cNvPr id="506" name="도형"/>
            <p:cNvSpPr/>
            <p:nvPr/>
          </p:nvSpPr>
          <p:spPr>
            <a:xfrm>
              <a:off x="4478387" y="6195674"/>
              <a:ext cx="1009666" cy="919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5" h="21578" extrusionOk="0">
                  <a:moveTo>
                    <a:pt x="10973" y="0"/>
                  </a:moveTo>
                  <a:cubicBezTo>
                    <a:pt x="7657" y="-22"/>
                    <a:pt x="4756" y="2753"/>
                    <a:pt x="4348" y="6571"/>
                  </a:cubicBezTo>
                  <a:cubicBezTo>
                    <a:pt x="1398" y="7895"/>
                    <a:pt x="-369" y="11307"/>
                    <a:pt x="65" y="14841"/>
                  </a:cubicBezTo>
                  <a:cubicBezTo>
                    <a:pt x="522" y="18561"/>
                    <a:pt x="3270" y="21390"/>
                    <a:pt x="6610" y="21578"/>
                  </a:cubicBezTo>
                  <a:lnTo>
                    <a:pt x="15461" y="21578"/>
                  </a:lnTo>
                  <a:cubicBezTo>
                    <a:pt x="18501" y="21461"/>
                    <a:pt x="20955" y="18749"/>
                    <a:pt x="21108" y="15337"/>
                  </a:cubicBezTo>
                  <a:cubicBezTo>
                    <a:pt x="21231" y="12568"/>
                    <a:pt x="19752" y="10025"/>
                    <a:pt x="17444" y="9038"/>
                  </a:cubicBezTo>
                  <a:cubicBezTo>
                    <a:pt x="18244" y="4863"/>
                    <a:pt x="15767" y="786"/>
                    <a:pt x="12013" y="98"/>
                  </a:cubicBezTo>
                  <a:cubicBezTo>
                    <a:pt x="11664" y="34"/>
                    <a:pt x="11316" y="2"/>
                    <a:pt x="10973" y="0"/>
                  </a:cubicBezTo>
                  <a:close/>
                  <a:moveTo>
                    <a:pt x="10687" y="957"/>
                  </a:moveTo>
                  <a:cubicBezTo>
                    <a:pt x="14750" y="868"/>
                    <a:pt x="17685" y="5294"/>
                    <a:pt x="16443" y="9640"/>
                  </a:cubicBezTo>
                  <a:cubicBezTo>
                    <a:pt x="18735" y="10241"/>
                    <a:pt x="20329" y="12579"/>
                    <a:pt x="20246" y="15220"/>
                  </a:cubicBezTo>
                  <a:cubicBezTo>
                    <a:pt x="20150" y="18273"/>
                    <a:pt x="17910" y="20687"/>
                    <a:pt x="15190" y="20668"/>
                  </a:cubicBezTo>
                  <a:lnTo>
                    <a:pt x="6819" y="20668"/>
                  </a:lnTo>
                  <a:cubicBezTo>
                    <a:pt x="3779" y="20559"/>
                    <a:pt x="1271" y="17965"/>
                    <a:pt x="924" y="14572"/>
                  </a:cubicBezTo>
                  <a:cubicBezTo>
                    <a:pt x="590" y="11300"/>
                    <a:pt x="2377" y="8224"/>
                    <a:pt x="5179" y="7249"/>
                  </a:cubicBezTo>
                  <a:cubicBezTo>
                    <a:pt x="5185" y="3819"/>
                    <a:pt x="7632" y="1023"/>
                    <a:pt x="10687" y="95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endParaRPr>
            </a:p>
          </p:txBody>
        </p:sp>
        <p:sp>
          <p:nvSpPr>
            <p:cNvPr id="507" name="도형"/>
            <p:cNvSpPr/>
            <p:nvPr/>
          </p:nvSpPr>
          <p:spPr>
            <a:xfrm>
              <a:off x="18434377" y="6337358"/>
              <a:ext cx="919164" cy="919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1689"/>
                  </a:lnTo>
                  <a:lnTo>
                    <a:pt x="20720" y="11689"/>
                  </a:lnTo>
                  <a:lnTo>
                    <a:pt x="20720" y="20719"/>
                  </a:lnTo>
                  <a:lnTo>
                    <a:pt x="880" y="20719"/>
                  </a:lnTo>
                  <a:lnTo>
                    <a:pt x="880" y="881"/>
                  </a:lnTo>
                  <a:lnTo>
                    <a:pt x="13036" y="881"/>
                  </a:lnTo>
                  <a:lnTo>
                    <a:pt x="13036" y="0"/>
                  </a:lnTo>
                  <a:lnTo>
                    <a:pt x="0" y="0"/>
                  </a:lnTo>
                  <a:close/>
                  <a:moveTo>
                    <a:pt x="17444" y="2183"/>
                  </a:moveTo>
                  <a:lnTo>
                    <a:pt x="16842" y="2783"/>
                  </a:lnTo>
                  <a:lnTo>
                    <a:pt x="19488" y="5430"/>
                  </a:lnTo>
                  <a:lnTo>
                    <a:pt x="15981" y="5430"/>
                  </a:lnTo>
                  <a:cubicBezTo>
                    <a:pt x="15981" y="5430"/>
                    <a:pt x="15936" y="5430"/>
                    <a:pt x="15846" y="5432"/>
                  </a:cubicBezTo>
                  <a:cubicBezTo>
                    <a:pt x="15755" y="5435"/>
                    <a:pt x="15617" y="5440"/>
                    <a:pt x="15432" y="5449"/>
                  </a:cubicBezTo>
                  <a:cubicBezTo>
                    <a:pt x="13689" y="5515"/>
                    <a:pt x="12118" y="6247"/>
                    <a:pt x="10967" y="7399"/>
                  </a:cubicBezTo>
                  <a:cubicBezTo>
                    <a:pt x="9815" y="8550"/>
                    <a:pt x="9083" y="10121"/>
                    <a:pt x="9017" y="11864"/>
                  </a:cubicBezTo>
                  <a:cubicBezTo>
                    <a:pt x="9013" y="11934"/>
                    <a:pt x="9012" y="11965"/>
                    <a:pt x="9011" y="11989"/>
                  </a:cubicBezTo>
                  <a:cubicBezTo>
                    <a:pt x="9011" y="12013"/>
                    <a:pt x="9011" y="12030"/>
                    <a:pt x="9010" y="12073"/>
                  </a:cubicBezTo>
                  <a:lnTo>
                    <a:pt x="9885" y="12073"/>
                  </a:lnTo>
                  <a:cubicBezTo>
                    <a:pt x="9888" y="11965"/>
                    <a:pt x="9887" y="11961"/>
                    <a:pt x="9897" y="11757"/>
                  </a:cubicBezTo>
                  <a:cubicBezTo>
                    <a:pt x="10048" y="8790"/>
                    <a:pt x="12419" y="6421"/>
                    <a:pt x="15386" y="6268"/>
                  </a:cubicBezTo>
                  <a:cubicBezTo>
                    <a:pt x="15799" y="6247"/>
                    <a:pt x="16027" y="6244"/>
                    <a:pt x="16027" y="6244"/>
                  </a:cubicBezTo>
                  <a:lnTo>
                    <a:pt x="19439" y="6244"/>
                  </a:lnTo>
                  <a:lnTo>
                    <a:pt x="16842" y="8841"/>
                  </a:lnTo>
                  <a:lnTo>
                    <a:pt x="17444" y="9443"/>
                  </a:lnTo>
                  <a:lnTo>
                    <a:pt x="21074" y="5813"/>
                  </a:lnTo>
                  <a:lnTo>
                    <a:pt x="17444" y="2183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endParaRPr>
            </a:p>
          </p:txBody>
        </p:sp>
      </p:grpSp>
      <p:sp>
        <p:nvSpPr>
          <p:cNvPr id="508" name="데이터 분석 과정"/>
          <p:cNvSpPr txBox="1"/>
          <p:nvPr/>
        </p:nvSpPr>
        <p:spPr>
          <a:xfrm>
            <a:off x="0" y="3104992"/>
            <a:ext cx="24384000" cy="69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825500">
              <a:lnSpc>
                <a:spcPct val="80000"/>
              </a:lnSpc>
              <a:defRPr sz="4000">
                <a:solidFill>
                  <a:srgbClr val="1D3E5C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800" b="1" i="0" u="none" strike="noStrike" kern="0" cap="none" spc="0" normalizeH="0" baseline="0" noProof="0" dirty="0" err="1">
                <a:ln>
                  <a:noFill/>
                </a:ln>
                <a:solidFill>
                  <a:srgbClr val="1D3E5C"/>
                </a:solidFill>
                <a:effectLst/>
                <a:uLnTx/>
                <a:uFillTx/>
                <a:latin typeface="+mn-ea"/>
                <a:ea typeface="+mn-ea"/>
                <a:sym typeface="Impact"/>
              </a:rPr>
              <a:t>데이터</a:t>
            </a:r>
            <a:r>
              <a:rPr kumimoji="0" sz="4800" b="1" i="0" u="none" strike="noStrike" kern="0" cap="none" spc="0" normalizeH="0" baseline="0" noProof="0" dirty="0">
                <a:ln>
                  <a:noFill/>
                </a:ln>
                <a:solidFill>
                  <a:srgbClr val="1D3E5C"/>
                </a:solidFill>
                <a:effectLst/>
                <a:uLnTx/>
                <a:uFillTx/>
                <a:latin typeface="+mn-ea"/>
                <a:ea typeface="+mn-ea"/>
                <a:sym typeface="Impact"/>
              </a:rPr>
              <a:t> </a:t>
            </a:r>
            <a:r>
              <a:rPr kumimoji="0" sz="4800" b="1" i="0" u="none" strike="noStrike" kern="0" cap="none" spc="0" normalizeH="0" baseline="0" noProof="0" dirty="0" err="1">
                <a:ln>
                  <a:noFill/>
                </a:ln>
                <a:solidFill>
                  <a:srgbClr val="1D3E5C"/>
                </a:solidFill>
                <a:effectLst/>
                <a:uLnTx/>
                <a:uFillTx/>
                <a:latin typeface="+mn-ea"/>
                <a:ea typeface="+mn-ea"/>
                <a:sym typeface="Impact"/>
              </a:rPr>
              <a:t>분석</a:t>
            </a:r>
            <a:r>
              <a:rPr kumimoji="0" sz="4800" b="1" i="0" u="none" strike="noStrike" kern="0" cap="none" spc="0" normalizeH="0" baseline="0" noProof="0" dirty="0">
                <a:ln>
                  <a:noFill/>
                </a:ln>
                <a:solidFill>
                  <a:srgbClr val="1D3E5C"/>
                </a:solidFill>
                <a:effectLst/>
                <a:uLnTx/>
                <a:uFillTx/>
                <a:latin typeface="+mn-ea"/>
                <a:ea typeface="+mn-ea"/>
                <a:sym typeface="Impact"/>
              </a:rPr>
              <a:t> </a:t>
            </a:r>
            <a:r>
              <a:rPr kumimoji="0" sz="4800" b="1" i="0" u="none" strike="noStrike" kern="0" cap="none" spc="0" normalizeH="0" baseline="0" noProof="0" dirty="0" err="1">
                <a:ln>
                  <a:noFill/>
                </a:ln>
                <a:solidFill>
                  <a:srgbClr val="1D3E5C"/>
                </a:solidFill>
                <a:effectLst/>
                <a:uLnTx/>
                <a:uFillTx/>
                <a:latin typeface="+mn-ea"/>
                <a:ea typeface="+mn-ea"/>
                <a:sym typeface="Impact"/>
              </a:rPr>
              <a:t>과정</a:t>
            </a:r>
            <a:endParaRPr kumimoji="0" sz="4800" b="1" i="0" u="none" strike="noStrike" kern="0" cap="none" spc="0" normalizeH="0" baseline="0" noProof="0" dirty="0">
              <a:ln>
                <a:noFill/>
              </a:ln>
              <a:solidFill>
                <a:srgbClr val="1D3E5C"/>
              </a:solidFill>
              <a:effectLst/>
              <a:uLnTx/>
              <a:uFillTx/>
              <a:latin typeface="+mn-ea"/>
              <a:ea typeface="+mn-ea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97482058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선"/>
          <p:cNvSpPr/>
          <p:nvPr/>
        </p:nvSpPr>
        <p:spPr>
          <a:xfrm flipV="1">
            <a:off x="10721024" y="1934170"/>
            <a:ext cx="11986190" cy="1"/>
          </a:xfrm>
          <a:prstGeom prst="line">
            <a:avLst/>
          </a:prstGeom>
          <a:ln w="12700">
            <a:solidFill>
              <a:srgbClr val="A7A7A7"/>
            </a:solidFill>
            <a:miter lim="400000"/>
          </a:ln>
        </p:spPr>
        <p:txBody>
          <a:bodyPr lIns="0" tIns="0" rIns="0" bIns="0" anchor="ctr"/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518" name="2.Plans for analytics"/>
          <p:cNvSpPr txBox="1"/>
          <p:nvPr/>
        </p:nvSpPr>
        <p:spPr>
          <a:xfrm>
            <a:off x="1627188" y="1310995"/>
            <a:ext cx="8893090" cy="84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 defTabSz="825500">
              <a:defRPr>
                <a:solidFill>
                  <a:srgbClr val="DCDEE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dirty="0"/>
              <a:t>analy</a:t>
            </a:r>
            <a:r>
              <a:rPr lang="en-US" dirty="0"/>
              <a:t>si</a:t>
            </a:r>
            <a:r>
              <a:rPr dirty="0"/>
              <a:t>s</a:t>
            </a:r>
          </a:p>
        </p:txBody>
      </p:sp>
      <p:sp>
        <p:nvSpPr>
          <p:cNvPr id="521" name="텍스트"/>
          <p:cNvSpPr txBox="1"/>
          <p:nvPr/>
        </p:nvSpPr>
        <p:spPr>
          <a:xfrm>
            <a:off x="2561129" y="2830712"/>
            <a:ext cx="1270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algn="l" defTabSz="457200">
              <a:lnSpc>
                <a:spcPts val="3700"/>
              </a:lnSpc>
              <a:buClr>
                <a:srgbClr val="24292E"/>
              </a:buClr>
              <a:buSzPct val="100000"/>
              <a:buFont typeface="ArialUnicodeMS"/>
              <a:buChar char="•"/>
              <a:defRPr sz="160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4B5794-52DD-4ACD-A5C5-40FFB6CB0F7E}"/>
              </a:ext>
            </a:extLst>
          </p:cNvPr>
          <p:cNvGrpSpPr/>
          <p:nvPr/>
        </p:nvGrpSpPr>
        <p:grpSpPr>
          <a:xfrm>
            <a:off x="2688130" y="3414913"/>
            <a:ext cx="20564089" cy="7930863"/>
            <a:chOff x="1909955" y="3208357"/>
            <a:chExt cx="20564089" cy="79308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0A53994-2CE5-491D-8E1E-55FF746F1E43}"/>
                </a:ext>
              </a:extLst>
            </p:cNvPr>
            <p:cNvSpPr txBox="1"/>
            <p:nvPr/>
          </p:nvSpPr>
          <p:spPr>
            <a:xfrm>
              <a:off x="1909955" y="5127318"/>
              <a:ext cx="20564089" cy="60119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en-US" altLang="ko-KR" sz="3200" dirty="0">
                  <a:latin typeface="+mn-ea"/>
                  <a:ea typeface="+mn-ea"/>
                </a:rPr>
                <a:t>2016~2018 </a:t>
              </a:r>
              <a:r>
                <a:rPr lang="ko-KR" altLang="ko-KR" sz="3200" dirty="0">
                  <a:latin typeface="+mn-ea"/>
                  <a:ea typeface="+mn-ea"/>
                </a:rPr>
                <a:t>인천지역 종관기상관측 데이터</a:t>
              </a:r>
              <a:r>
                <a:rPr lang="en-US" altLang="ko-KR" sz="3200" dirty="0">
                  <a:latin typeface="+mn-ea"/>
                  <a:ea typeface="+mn-ea"/>
                </a:rPr>
                <a:t> [source : </a:t>
              </a:r>
              <a:r>
                <a:rPr lang="ko-KR" altLang="ko-KR" sz="3200" dirty="0">
                  <a:latin typeface="+mn-ea"/>
                  <a:ea typeface="+mn-ea"/>
                </a:rPr>
                <a:t>기상청</a:t>
              </a:r>
              <a:r>
                <a:rPr lang="en-US" altLang="ko-KR" sz="3200" dirty="0">
                  <a:latin typeface="+mn-ea"/>
                  <a:ea typeface="+mn-ea"/>
                </a:rPr>
                <a:t>]</a:t>
              </a:r>
              <a:br>
                <a:rPr lang="en-US" altLang="ko-KR" sz="3200" dirty="0">
                  <a:latin typeface="+mn-ea"/>
                  <a:ea typeface="+mn-ea"/>
                </a:rPr>
              </a:br>
              <a:r>
                <a:rPr lang="ko-KR" altLang="ko-KR" sz="3200" dirty="0">
                  <a:latin typeface="+mn-ea"/>
                  <a:ea typeface="+mn-ea"/>
                </a:rPr>
                <a:t>측정치 비교 및 </a:t>
              </a:r>
              <a:r>
                <a:rPr lang="ko-KR" altLang="ko-KR" sz="3200" dirty="0" err="1">
                  <a:latin typeface="+mn-ea"/>
                  <a:ea typeface="+mn-ea"/>
                </a:rPr>
                <a:t>결측치</a:t>
              </a:r>
              <a:r>
                <a:rPr lang="ko-KR" altLang="ko-KR" sz="3200" dirty="0">
                  <a:latin typeface="+mn-ea"/>
                  <a:ea typeface="+mn-ea"/>
                </a:rPr>
                <a:t> 확인용</a:t>
              </a:r>
            </a:p>
            <a:p>
              <a:pPr algn="l"/>
              <a:r>
                <a:rPr lang="en-US" altLang="ko-KR" sz="3200" dirty="0">
                  <a:latin typeface="+mn-ea"/>
                  <a:ea typeface="+mn-ea"/>
                </a:rPr>
                <a:t> </a:t>
              </a:r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en-US" altLang="ko-KR" sz="3200" dirty="0">
                  <a:latin typeface="+mn-ea"/>
                  <a:ea typeface="+mn-ea"/>
                </a:rPr>
                <a:t>2016~2018 </a:t>
              </a:r>
              <a:r>
                <a:rPr lang="ko-KR" altLang="ko-KR" sz="3200" dirty="0">
                  <a:latin typeface="+mn-ea"/>
                  <a:ea typeface="+mn-ea"/>
                </a:rPr>
                <a:t>인천공항 기상 및 대기환경 관측 데이터</a:t>
              </a:r>
              <a:r>
                <a:rPr lang="en-US" altLang="ko-KR" sz="3200" dirty="0">
                  <a:latin typeface="+mn-ea"/>
                  <a:ea typeface="+mn-ea"/>
                </a:rPr>
                <a:t> [source : </a:t>
              </a:r>
              <a:r>
                <a:rPr lang="ko-KR" altLang="ko-KR" sz="3200" dirty="0">
                  <a:latin typeface="+mn-ea"/>
                  <a:ea typeface="+mn-ea"/>
                </a:rPr>
                <a:t>한국공항공사</a:t>
              </a:r>
              <a:r>
                <a:rPr lang="en-US" altLang="ko-KR" sz="3200" dirty="0">
                  <a:latin typeface="+mn-ea"/>
                  <a:ea typeface="+mn-ea"/>
                </a:rPr>
                <a:t>]</a:t>
              </a:r>
              <a:br>
                <a:rPr lang="en-US" altLang="ko-KR" sz="3200" dirty="0">
                  <a:latin typeface="+mn-ea"/>
                  <a:ea typeface="+mn-ea"/>
                </a:rPr>
              </a:br>
              <a:r>
                <a:rPr lang="ko-KR" altLang="ko-KR" sz="3200" dirty="0">
                  <a:latin typeface="+mn-ea"/>
                  <a:ea typeface="+mn-ea"/>
                </a:rPr>
                <a:t>항공기 지연 및 결항에 미치는 기상요소 및 대기환경 변수 사용</a:t>
              </a:r>
            </a:p>
            <a:p>
              <a:pPr algn="l"/>
              <a:r>
                <a:rPr lang="en-US" altLang="ko-KR" sz="3200" dirty="0">
                  <a:latin typeface="+mn-ea"/>
                  <a:ea typeface="+mn-ea"/>
                </a:rPr>
                <a:t> </a:t>
              </a:r>
              <a:endParaRPr lang="ko-KR" altLang="ko-KR" sz="3200" dirty="0">
                <a:latin typeface="+mn-ea"/>
                <a:ea typeface="+mn-ea"/>
              </a:endParaRPr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en-US" altLang="ko-KR" sz="3200" dirty="0">
                  <a:latin typeface="+mn-ea"/>
                  <a:ea typeface="+mn-ea"/>
                </a:rPr>
                <a:t>2016~2018 </a:t>
              </a:r>
              <a:r>
                <a:rPr lang="ko-KR" altLang="ko-KR" sz="3200" dirty="0">
                  <a:latin typeface="+mn-ea"/>
                  <a:ea typeface="+mn-ea"/>
                </a:rPr>
                <a:t>인천공항 기상요인으로 인한 항공기 지연 및 결항 데이터</a:t>
              </a:r>
              <a:r>
                <a:rPr lang="en-US" altLang="ko-KR" sz="3200" dirty="0">
                  <a:latin typeface="+mn-ea"/>
                  <a:ea typeface="+mn-ea"/>
                </a:rPr>
                <a:t> [source : </a:t>
              </a:r>
              <a:r>
                <a:rPr lang="ko-KR" altLang="ko-KR" sz="3200" dirty="0">
                  <a:latin typeface="+mn-ea"/>
                  <a:ea typeface="+mn-ea"/>
                </a:rPr>
                <a:t>한국공항공사</a:t>
              </a:r>
              <a:r>
                <a:rPr lang="en-US" altLang="ko-KR" sz="3200" dirty="0">
                  <a:latin typeface="+mn-ea"/>
                  <a:ea typeface="+mn-ea"/>
                </a:rPr>
                <a:t>]</a:t>
              </a:r>
              <a:br>
                <a:rPr lang="en-US" altLang="ko-KR" sz="3200" dirty="0">
                  <a:latin typeface="+mn-ea"/>
                  <a:ea typeface="+mn-ea"/>
                </a:rPr>
              </a:br>
              <a:r>
                <a:rPr lang="ko-KR" altLang="ko-KR" sz="3200" dirty="0">
                  <a:latin typeface="+mn-ea"/>
                  <a:ea typeface="+mn-ea"/>
                </a:rPr>
                <a:t>각 기상요인에 따른 지연 및 결항 항공편 수</a:t>
              </a:r>
            </a:p>
            <a:p>
              <a:pPr algn="l"/>
              <a:r>
                <a:rPr lang="en-US" altLang="ko-KR" sz="3200" dirty="0">
                  <a:latin typeface="+mn-ea"/>
                  <a:ea typeface="+mn-ea"/>
                </a:rPr>
                <a:t> </a:t>
              </a:r>
              <a:endParaRPr lang="ko-KR" altLang="ko-KR" sz="3200" dirty="0">
                <a:latin typeface="+mn-ea"/>
                <a:ea typeface="+mn-ea"/>
              </a:endParaRPr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en-US" altLang="ko-KR" sz="3200" dirty="0">
                  <a:latin typeface="+mn-ea"/>
                  <a:ea typeface="+mn-ea"/>
                </a:rPr>
                <a:t>2016~2018 </a:t>
              </a:r>
              <a:r>
                <a:rPr lang="ko-KR" altLang="ko-KR" sz="3200" dirty="0">
                  <a:latin typeface="+mn-ea"/>
                  <a:ea typeface="+mn-ea"/>
                </a:rPr>
                <a:t>인천지역</a:t>
              </a:r>
              <a:r>
                <a:rPr lang="en-US" altLang="ko-KR" sz="3200" dirty="0">
                  <a:latin typeface="+mn-ea"/>
                  <a:ea typeface="+mn-ea"/>
                </a:rPr>
                <a:t>, </a:t>
              </a:r>
              <a:r>
                <a:rPr lang="ko-KR" altLang="ko-KR" sz="3200" dirty="0">
                  <a:latin typeface="+mn-ea"/>
                  <a:ea typeface="+mn-ea"/>
                </a:rPr>
                <a:t>서울지역 대기환경 오염도 데이터 </a:t>
              </a:r>
              <a:r>
                <a:rPr lang="en-US" altLang="ko-KR" sz="3200" dirty="0">
                  <a:latin typeface="+mn-ea"/>
                  <a:ea typeface="+mn-ea"/>
                </a:rPr>
                <a:t>[source : </a:t>
              </a:r>
              <a:r>
                <a:rPr lang="en-US" altLang="ko-KR" sz="3200" dirty="0" err="1">
                  <a:latin typeface="+mn-ea"/>
                  <a:ea typeface="+mn-ea"/>
                </a:rPr>
                <a:t>airkorea</a:t>
              </a:r>
              <a:r>
                <a:rPr lang="en-US" altLang="ko-KR" sz="3200" dirty="0">
                  <a:latin typeface="+mn-ea"/>
                  <a:ea typeface="+mn-ea"/>
                </a:rPr>
                <a:t>]</a:t>
              </a:r>
              <a:br>
                <a:rPr lang="en-US" altLang="ko-KR" sz="3200" dirty="0">
                  <a:latin typeface="+mn-ea"/>
                  <a:ea typeface="+mn-ea"/>
                </a:rPr>
              </a:br>
              <a:r>
                <a:rPr lang="ko-KR" altLang="ko-KR" sz="3200" dirty="0">
                  <a:latin typeface="+mn-ea"/>
                  <a:ea typeface="+mn-ea"/>
                </a:rPr>
                <a:t>대기환경 </a:t>
              </a:r>
              <a:r>
                <a:rPr lang="ko-KR" altLang="ko-KR" sz="3200" dirty="0" err="1">
                  <a:latin typeface="+mn-ea"/>
                  <a:ea typeface="+mn-ea"/>
                </a:rPr>
                <a:t>결측치</a:t>
              </a:r>
              <a:r>
                <a:rPr lang="ko-KR" altLang="ko-KR" sz="3200" dirty="0">
                  <a:latin typeface="+mn-ea"/>
                  <a:ea typeface="+mn-ea"/>
                </a:rPr>
                <a:t> 확인 및 비교용</a:t>
              </a:r>
            </a:p>
            <a:p>
              <a:pPr marL="0" marR="0" indent="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ea"/>
                <a:ea typeface="+mn-ea"/>
                <a:cs typeface="+mj-cs"/>
                <a:sym typeface="Apple SD 산돌고딕 Neo 옅은체"/>
              </a:endParaRPr>
            </a:p>
          </p:txBody>
        </p:sp>
        <p:sp>
          <p:nvSpPr>
            <p:cNvPr id="14" name="데이터 분석 과정">
              <a:extLst>
                <a:ext uri="{FF2B5EF4-FFF2-40B4-BE49-F238E27FC236}">
                  <a16:creationId xmlns:a16="http://schemas.microsoft.com/office/drawing/2014/main" id="{4D8238CD-321A-4733-9185-3DA07202EC6D}"/>
                </a:ext>
              </a:extLst>
            </p:cNvPr>
            <p:cNvSpPr txBox="1"/>
            <p:nvPr/>
          </p:nvSpPr>
          <p:spPr>
            <a:xfrm>
              <a:off x="1909955" y="3208357"/>
              <a:ext cx="10790380" cy="6935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defTabSz="825500">
                <a:lnSpc>
                  <a:spcPct val="80000"/>
                </a:lnSpc>
                <a:defRPr sz="4000">
                  <a:solidFill>
                    <a:srgbClr val="1D3E5C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pPr marL="0" marR="0" lvl="0" indent="0" algn="l" defTabSz="8255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1D3E5C"/>
                  </a:solidFill>
                  <a:effectLst/>
                  <a:uLnTx/>
                  <a:uFillTx/>
                  <a:latin typeface="+mn-ea"/>
                  <a:ea typeface="+mn-ea"/>
                  <a:sym typeface="Impact"/>
                </a:rPr>
                <a:t>분석 데이터 선정</a:t>
              </a:r>
              <a:endParaRPr kumimoji="0" sz="4800" b="1" i="0" u="none" strike="noStrike" kern="0" cap="none" spc="0" normalizeH="0" baseline="0" noProof="0" dirty="0">
                <a:ln>
                  <a:noFill/>
                </a:ln>
                <a:solidFill>
                  <a:srgbClr val="1D3E5C"/>
                </a:solidFill>
                <a:effectLst/>
                <a:uLnTx/>
                <a:uFillTx/>
                <a:latin typeface="+mn-ea"/>
                <a:ea typeface="+mn-ea"/>
                <a:sym typeface="Impac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26182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그룹"/>
          <p:cNvGrpSpPr/>
          <p:nvPr/>
        </p:nvGrpSpPr>
        <p:grpSpPr>
          <a:xfrm>
            <a:off x="18768756" y="2894673"/>
            <a:ext cx="3408109" cy="491694"/>
            <a:chOff x="0" y="0"/>
            <a:chExt cx="2900078" cy="491692"/>
          </a:xfrm>
        </p:grpSpPr>
        <p:sp>
          <p:nvSpPr>
            <p:cNvPr id="513" name="눈송이"/>
            <p:cNvSpPr/>
            <p:nvPr/>
          </p:nvSpPr>
          <p:spPr>
            <a:xfrm>
              <a:off x="725902" y="0"/>
              <a:ext cx="488611" cy="491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600" extrusionOk="0">
                  <a:moveTo>
                    <a:pt x="10737" y="0"/>
                  </a:moveTo>
                  <a:cubicBezTo>
                    <a:pt x="10407" y="0"/>
                    <a:pt x="10142" y="265"/>
                    <a:pt x="10142" y="594"/>
                  </a:cubicBezTo>
                  <a:lnTo>
                    <a:pt x="10142" y="3412"/>
                  </a:lnTo>
                  <a:lnTo>
                    <a:pt x="7334" y="616"/>
                  </a:lnTo>
                  <a:cubicBezTo>
                    <a:pt x="7102" y="384"/>
                    <a:pt x="6724" y="384"/>
                    <a:pt x="6492" y="616"/>
                  </a:cubicBezTo>
                  <a:cubicBezTo>
                    <a:pt x="6259" y="848"/>
                    <a:pt x="6259" y="1226"/>
                    <a:pt x="6492" y="1458"/>
                  </a:cubicBezTo>
                  <a:lnTo>
                    <a:pt x="10142" y="5093"/>
                  </a:lnTo>
                  <a:lnTo>
                    <a:pt x="10142" y="9801"/>
                  </a:lnTo>
                  <a:lnTo>
                    <a:pt x="6330" y="7592"/>
                  </a:lnTo>
                  <a:lnTo>
                    <a:pt x="5011" y="2614"/>
                  </a:lnTo>
                  <a:cubicBezTo>
                    <a:pt x="4925" y="2295"/>
                    <a:pt x="4601" y="2106"/>
                    <a:pt x="4282" y="2192"/>
                  </a:cubicBezTo>
                  <a:cubicBezTo>
                    <a:pt x="3964" y="2278"/>
                    <a:pt x="3774" y="2602"/>
                    <a:pt x="3860" y="2921"/>
                  </a:cubicBezTo>
                  <a:lnTo>
                    <a:pt x="4871" y="6755"/>
                  </a:lnTo>
                  <a:lnTo>
                    <a:pt x="2203" y="5206"/>
                  </a:lnTo>
                  <a:cubicBezTo>
                    <a:pt x="1917" y="5039"/>
                    <a:pt x="1555" y="5136"/>
                    <a:pt x="1388" y="5422"/>
                  </a:cubicBezTo>
                  <a:cubicBezTo>
                    <a:pt x="1220" y="5708"/>
                    <a:pt x="1317" y="6070"/>
                    <a:pt x="1604" y="6237"/>
                  </a:cubicBezTo>
                  <a:lnTo>
                    <a:pt x="4272" y="7781"/>
                  </a:lnTo>
                  <a:lnTo>
                    <a:pt x="442" y="8807"/>
                  </a:lnTo>
                  <a:cubicBezTo>
                    <a:pt x="124" y="8893"/>
                    <a:pt x="-66" y="9217"/>
                    <a:pt x="20" y="9536"/>
                  </a:cubicBezTo>
                  <a:cubicBezTo>
                    <a:pt x="91" y="9801"/>
                    <a:pt x="333" y="9980"/>
                    <a:pt x="593" y="9980"/>
                  </a:cubicBezTo>
                  <a:cubicBezTo>
                    <a:pt x="641" y="9980"/>
                    <a:pt x="696" y="9974"/>
                    <a:pt x="750" y="9958"/>
                  </a:cubicBezTo>
                  <a:lnTo>
                    <a:pt x="5724" y="8623"/>
                  </a:lnTo>
                  <a:lnTo>
                    <a:pt x="9477" y="10800"/>
                  </a:lnTo>
                  <a:lnTo>
                    <a:pt x="5724" y="12977"/>
                  </a:lnTo>
                  <a:lnTo>
                    <a:pt x="750" y="11642"/>
                  </a:lnTo>
                  <a:cubicBezTo>
                    <a:pt x="696" y="11626"/>
                    <a:pt x="647" y="11620"/>
                    <a:pt x="593" y="11620"/>
                  </a:cubicBezTo>
                  <a:cubicBezTo>
                    <a:pt x="328" y="11620"/>
                    <a:pt x="91" y="11794"/>
                    <a:pt x="20" y="12064"/>
                  </a:cubicBezTo>
                  <a:cubicBezTo>
                    <a:pt x="-66" y="12383"/>
                    <a:pt x="124" y="12707"/>
                    <a:pt x="442" y="12793"/>
                  </a:cubicBezTo>
                  <a:lnTo>
                    <a:pt x="4272" y="13819"/>
                  </a:lnTo>
                  <a:lnTo>
                    <a:pt x="1604" y="15363"/>
                  </a:lnTo>
                  <a:cubicBezTo>
                    <a:pt x="1317" y="15530"/>
                    <a:pt x="1220" y="15892"/>
                    <a:pt x="1388" y="16178"/>
                  </a:cubicBezTo>
                  <a:cubicBezTo>
                    <a:pt x="1555" y="16464"/>
                    <a:pt x="1917" y="16561"/>
                    <a:pt x="2203" y="16394"/>
                  </a:cubicBezTo>
                  <a:lnTo>
                    <a:pt x="4871" y="14845"/>
                  </a:lnTo>
                  <a:lnTo>
                    <a:pt x="3860" y="18679"/>
                  </a:lnTo>
                  <a:cubicBezTo>
                    <a:pt x="3774" y="18998"/>
                    <a:pt x="3969" y="19322"/>
                    <a:pt x="4282" y="19408"/>
                  </a:cubicBezTo>
                  <a:cubicBezTo>
                    <a:pt x="4601" y="19494"/>
                    <a:pt x="4925" y="19299"/>
                    <a:pt x="5011" y="18986"/>
                  </a:cubicBezTo>
                  <a:lnTo>
                    <a:pt x="6325" y="14008"/>
                  </a:lnTo>
                  <a:lnTo>
                    <a:pt x="10137" y="11799"/>
                  </a:lnTo>
                  <a:lnTo>
                    <a:pt x="10137" y="16507"/>
                  </a:lnTo>
                  <a:lnTo>
                    <a:pt x="6492" y="20142"/>
                  </a:lnTo>
                  <a:cubicBezTo>
                    <a:pt x="6259" y="20374"/>
                    <a:pt x="6259" y="20752"/>
                    <a:pt x="6492" y="20984"/>
                  </a:cubicBezTo>
                  <a:cubicBezTo>
                    <a:pt x="6724" y="21216"/>
                    <a:pt x="7102" y="21216"/>
                    <a:pt x="7334" y="20984"/>
                  </a:cubicBezTo>
                  <a:lnTo>
                    <a:pt x="10142" y="18188"/>
                  </a:lnTo>
                  <a:lnTo>
                    <a:pt x="10142" y="21006"/>
                  </a:lnTo>
                  <a:cubicBezTo>
                    <a:pt x="10142" y="21335"/>
                    <a:pt x="10407" y="21600"/>
                    <a:pt x="10737" y="21600"/>
                  </a:cubicBezTo>
                  <a:cubicBezTo>
                    <a:pt x="11066" y="21600"/>
                    <a:pt x="11331" y="21335"/>
                    <a:pt x="11331" y="21006"/>
                  </a:cubicBezTo>
                  <a:lnTo>
                    <a:pt x="11331" y="18188"/>
                  </a:lnTo>
                  <a:lnTo>
                    <a:pt x="14139" y="20984"/>
                  </a:lnTo>
                  <a:cubicBezTo>
                    <a:pt x="14371" y="21216"/>
                    <a:pt x="14749" y="21216"/>
                    <a:pt x="14981" y="20984"/>
                  </a:cubicBezTo>
                  <a:cubicBezTo>
                    <a:pt x="15214" y="20752"/>
                    <a:pt x="15214" y="20374"/>
                    <a:pt x="14981" y="20142"/>
                  </a:cubicBezTo>
                  <a:lnTo>
                    <a:pt x="11331" y="16507"/>
                  </a:lnTo>
                  <a:lnTo>
                    <a:pt x="11331" y="11799"/>
                  </a:lnTo>
                  <a:lnTo>
                    <a:pt x="15143" y="14008"/>
                  </a:lnTo>
                  <a:lnTo>
                    <a:pt x="16457" y="18986"/>
                  </a:lnTo>
                  <a:cubicBezTo>
                    <a:pt x="16543" y="19305"/>
                    <a:pt x="16867" y="19494"/>
                    <a:pt x="17186" y="19408"/>
                  </a:cubicBezTo>
                  <a:cubicBezTo>
                    <a:pt x="17504" y="19322"/>
                    <a:pt x="17692" y="18998"/>
                    <a:pt x="17606" y="18679"/>
                  </a:cubicBezTo>
                  <a:lnTo>
                    <a:pt x="16597" y="14845"/>
                  </a:lnTo>
                  <a:lnTo>
                    <a:pt x="19265" y="16394"/>
                  </a:lnTo>
                  <a:cubicBezTo>
                    <a:pt x="19551" y="16561"/>
                    <a:pt x="19913" y="16464"/>
                    <a:pt x="20080" y="16178"/>
                  </a:cubicBezTo>
                  <a:cubicBezTo>
                    <a:pt x="20248" y="15892"/>
                    <a:pt x="20151" y="15530"/>
                    <a:pt x="19864" y="15363"/>
                  </a:cubicBezTo>
                  <a:lnTo>
                    <a:pt x="17196" y="13819"/>
                  </a:lnTo>
                  <a:lnTo>
                    <a:pt x="21026" y="12793"/>
                  </a:lnTo>
                  <a:cubicBezTo>
                    <a:pt x="21344" y="12707"/>
                    <a:pt x="21534" y="12383"/>
                    <a:pt x="21448" y="12064"/>
                  </a:cubicBezTo>
                  <a:cubicBezTo>
                    <a:pt x="21377" y="11799"/>
                    <a:pt x="21133" y="11620"/>
                    <a:pt x="20874" y="11620"/>
                  </a:cubicBezTo>
                  <a:cubicBezTo>
                    <a:pt x="20825" y="11620"/>
                    <a:pt x="20772" y="11626"/>
                    <a:pt x="20718" y="11642"/>
                  </a:cubicBezTo>
                  <a:lnTo>
                    <a:pt x="15743" y="12977"/>
                  </a:lnTo>
                  <a:lnTo>
                    <a:pt x="11989" y="10800"/>
                  </a:lnTo>
                  <a:lnTo>
                    <a:pt x="15743" y="8623"/>
                  </a:lnTo>
                  <a:lnTo>
                    <a:pt x="20718" y="9958"/>
                  </a:lnTo>
                  <a:cubicBezTo>
                    <a:pt x="20772" y="9974"/>
                    <a:pt x="20820" y="9980"/>
                    <a:pt x="20874" y="9980"/>
                  </a:cubicBezTo>
                  <a:cubicBezTo>
                    <a:pt x="21138" y="9980"/>
                    <a:pt x="21377" y="9806"/>
                    <a:pt x="21448" y="9536"/>
                  </a:cubicBezTo>
                  <a:cubicBezTo>
                    <a:pt x="21534" y="9217"/>
                    <a:pt x="21344" y="8893"/>
                    <a:pt x="21026" y="8807"/>
                  </a:cubicBezTo>
                  <a:lnTo>
                    <a:pt x="17196" y="7781"/>
                  </a:lnTo>
                  <a:lnTo>
                    <a:pt x="19864" y="6237"/>
                  </a:lnTo>
                  <a:cubicBezTo>
                    <a:pt x="20151" y="6070"/>
                    <a:pt x="20248" y="5708"/>
                    <a:pt x="20080" y="5422"/>
                  </a:cubicBezTo>
                  <a:cubicBezTo>
                    <a:pt x="19913" y="5136"/>
                    <a:pt x="19551" y="5039"/>
                    <a:pt x="19265" y="5206"/>
                  </a:cubicBezTo>
                  <a:lnTo>
                    <a:pt x="16602" y="6750"/>
                  </a:lnTo>
                  <a:lnTo>
                    <a:pt x="17613" y="2916"/>
                  </a:lnTo>
                  <a:cubicBezTo>
                    <a:pt x="17699" y="2597"/>
                    <a:pt x="17504" y="2273"/>
                    <a:pt x="17191" y="2187"/>
                  </a:cubicBezTo>
                  <a:cubicBezTo>
                    <a:pt x="16872" y="2101"/>
                    <a:pt x="16548" y="2296"/>
                    <a:pt x="16462" y="2609"/>
                  </a:cubicBezTo>
                  <a:lnTo>
                    <a:pt x="15149" y="7587"/>
                  </a:lnTo>
                  <a:lnTo>
                    <a:pt x="11331" y="9806"/>
                  </a:lnTo>
                  <a:lnTo>
                    <a:pt x="11331" y="5098"/>
                  </a:lnTo>
                  <a:lnTo>
                    <a:pt x="14981" y="1463"/>
                  </a:lnTo>
                  <a:cubicBezTo>
                    <a:pt x="15214" y="1231"/>
                    <a:pt x="15214" y="853"/>
                    <a:pt x="14981" y="621"/>
                  </a:cubicBezTo>
                  <a:cubicBezTo>
                    <a:pt x="14749" y="389"/>
                    <a:pt x="14371" y="389"/>
                    <a:pt x="14139" y="621"/>
                  </a:cubicBezTo>
                  <a:lnTo>
                    <a:pt x="11331" y="3419"/>
                  </a:lnTo>
                  <a:lnTo>
                    <a:pt x="11331" y="594"/>
                  </a:lnTo>
                  <a:cubicBezTo>
                    <a:pt x="11331" y="265"/>
                    <a:pt x="11066" y="0"/>
                    <a:pt x="10737" y="0"/>
                  </a:cubicBezTo>
                  <a:close/>
                </a:path>
              </a:pathLst>
            </a:cu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벼락"/>
            <p:cNvSpPr/>
            <p:nvPr/>
          </p:nvSpPr>
          <p:spPr>
            <a:xfrm>
              <a:off x="1522744" y="0"/>
              <a:ext cx="253227" cy="491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5" name="구름"/>
            <p:cNvSpPr/>
            <p:nvPr/>
          </p:nvSpPr>
          <p:spPr>
            <a:xfrm>
              <a:off x="2084202" y="0"/>
              <a:ext cx="815877" cy="491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80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6" name="우산"/>
            <p:cNvSpPr/>
            <p:nvPr/>
          </p:nvSpPr>
          <p:spPr>
            <a:xfrm>
              <a:off x="-1" y="-1"/>
              <a:ext cx="582115" cy="491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7" h="21596" extrusionOk="0">
                  <a:moveTo>
                    <a:pt x="10609" y="0"/>
                  </a:moveTo>
                  <a:cubicBezTo>
                    <a:pt x="10434" y="-2"/>
                    <a:pt x="10261" y="1"/>
                    <a:pt x="10091" y="8"/>
                  </a:cubicBezTo>
                  <a:cubicBezTo>
                    <a:pt x="5074" y="233"/>
                    <a:pt x="2259" y="4715"/>
                    <a:pt x="2259" y="4715"/>
                  </a:cubicBezTo>
                  <a:cubicBezTo>
                    <a:pt x="-125" y="8626"/>
                    <a:pt x="1" y="11402"/>
                    <a:pt x="1" y="11402"/>
                  </a:cubicBezTo>
                  <a:cubicBezTo>
                    <a:pt x="1" y="11402"/>
                    <a:pt x="1146" y="10124"/>
                    <a:pt x="3644" y="10160"/>
                  </a:cubicBezTo>
                  <a:cubicBezTo>
                    <a:pt x="3644" y="10160"/>
                    <a:pt x="5446" y="10310"/>
                    <a:pt x="7076" y="11690"/>
                  </a:cubicBezTo>
                  <a:cubicBezTo>
                    <a:pt x="7076" y="11690"/>
                    <a:pt x="8248" y="10319"/>
                    <a:pt x="10161" y="10130"/>
                  </a:cubicBezTo>
                  <a:lnTo>
                    <a:pt x="10073" y="19052"/>
                  </a:lnTo>
                  <a:cubicBezTo>
                    <a:pt x="10068" y="19546"/>
                    <a:pt x="9966" y="19907"/>
                    <a:pt x="9773" y="20125"/>
                  </a:cubicBezTo>
                  <a:cubicBezTo>
                    <a:pt x="9539" y="20389"/>
                    <a:pt x="9210" y="20393"/>
                    <a:pt x="9161" y="20393"/>
                  </a:cubicBezTo>
                  <a:cubicBezTo>
                    <a:pt x="9156" y="20393"/>
                    <a:pt x="9156" y="20393"/>
                    <a:pt x="9156" y="20393"/>
                  </a:cubicBezTo>
                  <a:lnTo>
                    <a:pt x="9124" y="20391"/>
                  </a:lnTo>
                  <a:cubicBezTo>
                    <a:pt x="8774" y="20386"/>
                    <a:pt x="8516" y="20276"/>
                    <a:pt x="8361" y="20065"/>
                  </a:cubicBezTo>
                  <a:cubicBezTo>
                    <a:pt x="8093" y="19702"/>
                    <a:pt x="8141" y="19108"/>
                    <a:pt x="8143" y="19088"/>
                  </a:cubicBezTo>
                  <a:cubicBezTo>
                    <a:pt x="8176" y="18760"/>
                    <a:pt x="7982" y="18463"/>
                    <a:pt x="7708" y="18421"/>
                  </a:cubicBezTo>
                  <a:cubicBezTo>
                    <a:pt x="7434" y="18380"/>
                    <a:pt x="7184" y="18613"/>
                    <a:pt x="7149" y="18942"/>
                  </a:cubicBezTo>
                  <a:cubicBezTo>
                    <a:pt x="7137" y="19057"/>
                    <a:pt x="7047" y="20084"/>
                    <a:pt x="7602" y="20850"/>
                  </a:cubicBezTo>
                  <a:cubicBezTo>
                    <a:pt x="7951" y="21331"/>
                    <a:pt x="8455" y="21581"/>
                    <a:pt x="9099" y="21593"/>
                  </a:cubicBezTo>
                  <a:cubicBezTo>
                    <a:pt x="9112" y="21594"/>
                    <a:pt x="9130" y="21595"/>
                    <a:pt x="9151" y="21595"/>
                  </a:cubicBezTo>
                  <a:cubicBezTo>
                    <a:pt x="9362" y="21598"/>
                    <a:pt x="9957" y="21554"/>
                    <a:pt x="10444" y="21018"/>
                  </a:cubicBezTo>
                  <a:cubicBezTo>
                    <a:pt x="10853" y="20568"/>
                    <a:pt x="11064" y="19911"/>
                    <a:pt x="11073" y="19066"/>
                  </a:cubicBezTo>
                  <a:lnTo>
                    <a:pt x="11163" y="10144"/>
                  </a:lnTo>
                  <a:cubicBezTo>
                    <a:pt x="13071" y="10388"/>
                    <a:pt x="14214" y="11792"/>
                    <a:pt x="14214" y="11792"/>
                  </a:cubicBezTo>
                  <a:cubicBezTo>
                    <a:pt x="15871" y="10459"/>
                    <a:pt x="17677" y="10361"/>
                    <a:pt x="17677" y="10361"/>
                  </a:cubicBezTo>
                  <a:cubicBezTo>
                    <a:pt x="20174" y="10397"/>
                    <a:pt x="21294" y="11708"/>
                    <a:pt x="21294" y="11708"/>
                  </a:cubicBezTo>
                  <a:cubicBezTo>
                    <a:pt x="21294" y="11708"/>
                    <a:pt x="21475" y="8935"/>
                    <a:pt x="19169" y="4956"/>
                  </a:cubicBezTo>
                  <a:cubicBezTo>
                    <a:pt x="19169" y="4956"/>
                    <a:pt x="16257" y="81"/>
                    <a:pt x="10916" y="4"/>
                  </a:cubicBezTo>
                  <a:lnTo>
                    <a:pt x="10609" y="0"/>
                  </a:lnTo>
                  <a:close/>
                </a:path>
              </a:pathLst>
            </a:custGeom>
            <a:solidFill>
              <a:srgbClr val="88CAE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18" name="2.Plans for analytics"/>
          <p:cNvSpPr txBox="1"/>
          <p:nvPr/>
        </p:nvSpPr>
        <p:spPr>
          <a:xfrm>
            <a:off x="1627188" y="1310995"/>
            <a:ext cx="8893090" cy="84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 defTabSz="825500">
              <a:defRPr>
                <a:solidFill>
                  <a:srgbClr val="DCDEE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/>
              <a:t>2.</a:t>
            </a:r>
            <a:r>
              <a:rPr lang="en-US" altLang="ko-KR" dirty="0"/>
              <a:t> Data</a:t>
            </a:r>
            <a:r>
              <a:rPr dirty="0"/>
              <a:t> analy</a:t>
            </a:r>
            <a:r>
              <a:rPr lang="en-US" dirty="0"/>
              <a:t>sis</a:t>
            </a:r>
            <a:endParaRPr dirty="0"/>
          </a:p>
        </p:txBody>
      </p:sp>
      <p:sp>
        <p:nvSpPr>
          <p:cNvPr id="521" name="텍스트"/>
          <p:cNvSpPr txBox="1"/>
          <p:nvPr/>
        </p:nvSpPr>
        <p:spPr>
          <a:xfrm>
            <a:off x="2561129" y="2830712"/>
            <a:ext cx="1270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algn="l" defTabSz="457200">
              <a:lnSpc>
                <a:spcPts val="3700"/>
              </a:lnSpc>
              <a:buClr>
                <a:srgbClr val="24292E"/>
              </a:buClr>
              <a:buSzPct val="100000"/>
              <a:buFont typeface="ArialUnicodeMS"/>
              <a:buChar char="•"/>
              <a:defRPr sz="160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" name="데이터 분석 과정">
            <a:extLst>
              <a:ext uri="{FF2B5EF4-FFF2-40B4-BE49-F238E27FC236}">
                <a16:creationId xmlns:a16="http://schemas.microsoft.com/office/drawing/2014/main" id="{91E60E61-6F03-4782-8C7C-EBF9D4D8C066}"/>
              </a:ext>
            </a:extLst>
          </p:cNvPr>
          <p:cNvSpPr txBox="1"/>
          <p:nvPr/>
        </p:nvSpPr>
        <p:spPr>
          <a:xfrm>
            <a:off x="1959152" y="2692844"/>
            <a:ext cx="10790380" cy="69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825500">
              <a:lnSpc>
                <a:spcPct val="80000"/>
              </a:lnSpc>
              <a:defRPr sz="4000">
                <a:solidFill>
                  <a:srgbClr val="1D3E5C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1D3E5C"/>
                </a:solidFill>
                <a:effectLst/>
                <a:uLnTx/>
                <a:uFillTx/>
                <a:latin typeface="+mn-ea"/>
                <a:ea typeface="+mn-ea"/>
                <a:sym typeface="Impact"/>
              </a:rPr>
              <a:t>변수 파악</a:t>
            </a:r>
            <a:endParaRPr kumimoji="0" sz="4800" b="1" i="0" u="none" strike="noStrike" kern="0" cap="none" spc="0" normalizeH="0" baseline="0" noProof="0" dirty="0">
              <a:ln>
                <a:noFill/>
              </a:ln>
              <a:solidFill>
                <a:srgbClr val="1D3E5C"/>
              </a:solidFill>
              <a:effectLst/>
              <a:uLnTx/>
              <a:uFillTx/>
              <a:latin typeface="+mn-ea"/>
              <a:ea typeface="+mn-ea"/>
              <a:sym typeface="Impac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92B39A-6A54-4269-A929-CC643A94FAA1}"/>
              </a:ext>
            </a:extLst>
          </p:cNvPr>
          <p:cNvGrpSpPr/>
          <p:nvPr/>
        </p:nvGrpSpPr>
        <p:grpSpPr>
          <a:xfrm>
            <a:off x="13312365" y="3685951"/>
            <a:ext cx="9112483" cy="8948507"/>
            <a:chOff x="14135444" y="4211122"/>
            <a:chExt cx="9112483" cy="8948507"/>
          </a:xfrm>
        </p:grpSpPr>
        <p:graphicFrame>
          <p:nvGraphicFramePr>
            <p:cNvPr id="19" name="표">
              <a:extLst>
                <a:ext uri="{FF2B5EF4-FFF2-40B4-BE49-F238E27FC236}">
                  <a16:creationId xmlns:a16="http://schemas.microsoft.com/office/drawing/2014/main" id="{63A9FF58-0E8B-4E9E-87EF-31021956D47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88435950"/>
                </p:ext>
              </p:extLst>
            </p:nvPr>
          </p:nvGraphicFramePr>
          <p:xfrm>
            <a:off x="14136394" y="5450496"/>
            <a:ext cx="9052068" cy="3920744"/>
          </p:xfrm>
          <a:graphic>
            <a:graphicData uri="http://schemas.openxmlformats.org/drawingml/2006/table">
              <a:tbl>
                <a:tblPr bandRow="1">
                  <a:tableStyleId>{4C3C2611-4C71-4FC5-86AE-919BDF0F9419}</a:tableStyleId>
                </a:tblPr>
                <a:tblGrid>
                  <a:gridCol w="57282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7964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69414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68721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687441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706390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689521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687210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357988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1427651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  <a:gridCol w="688943">
                    <a:extLst>
                      <a:ext uri="{9D8B030D-6E8A-4147-A177-3AD203B41FA5}">
                        <a16:colId xmlns:a16="http://schemas.microsoft.com/office/drawing/2014/main" val="20010"/>
                      </a:ext>
                    </a:extLst>
                  </a:gridCol>
                  <a:gridCol w="1273096">
                    <a:extLst>
                      <a:ext uri="{9D8B030D-6E8A-4147-A177-3AD203B41FA5}">
                        <a16:colId xmlns:a16="http://schemas.microsoft.com/office/drawing/2014/main" val="20011"/>
                      </a:ext>
                    </a:extLst>
                  </a:gridCol>
                </a:tblGrid>
                <a:tr h="1639100"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3700"/>
                          </a:lnSpc>
                          <a:defRPr sz="1800"/>
                        </a:pPr>
                        <a:r>
                          <a:rPr sz="1600" b="1" dirty="0" err="1">
                            <a:solidFill>
                              <a:srgbClr val="24292E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코드번호</a:t>
                        </a:r>
                        <a:endParaRPr sz="1600" b="1" dirty="0">
                          <a:solidFill>
                            <a:srgbClr val="24292E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endParaRPr>
                      </a:p>
                    </a:txBody>
                    <a:tcPr marL="165100" marR="165100" marT="76200" marB="76200" anchor="ctr" horzOverflow="overflow">
                      <a:lnL w="38100">
                        <a:solidFill>
                          <a:srgbClr val="929292"/>
                        </a:solidFill>
                        <a:miter lim="400000"/>
                      </a:lnL>
                      <a:lnR w="12700">
                        <a:solidFill>
                          <a:srgbClr val="FFFFFF">
                            <a:alpha val="69019"/>
                          </a:srgbClr>
                        </a:solidFill>
                        <a:miter lim="400000"/>
                      </a:lnR>
                      <a:lnT w="38100">
                        <a:solidFill>
                          <a:srgbClr val="929292"/>
                        </a:solidFill>
                        <a:miter lim="400000"/>
                      </a:lnT>
                      <a:lnB w="12700">
                        <a:solidFill>
                          <a:srgbClr val="DFE2E5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3700"/>
                          </a:lnSpc>
                          <a:defRPr sz="1800"/>
                        </a:pPr>
                        <a:r>
                          <a:rPr sz="1600" b="1" dirty="0">
                            <a:solidFill>
                              <a:srgbClr val="24292E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</a:t>
                        </a:r>
                      </a:p>
                    </a:txBody>
                    <a:tcPr marL="165100" marR="165100" marT="76200" marB="76200" anchor="ctr" horzOverflow="overflow">
                      <a:lnL w="12700">
                        <a:solidFill>
                          <a:srgbClr val="FFFFFF">
                            <a:alpha val="69019"/>
                          </a:srgbClr>
                        </a:solidFill>
                        <a:miter lim="400000"/>
                      </a:lnL>
                      <a:lnR w="12700">
                        <a:solidFill>
                          <a:srgbClr val="FFFFFF">
                            <a:alpha val="69019"/>
                          </a:srgbClr>
                        </a:solidFill>
                        <a:miter lim="400000"/>
                      </a:lnR>
                      <a:lnT w="38100">
                        <a:solidFill>
                          <a:srgbClr val="929292"/>
                        </a:solidFill>
                        <a:miter lim="400000"/>
                      </a:lnT>
                      <a:lnB w="12700">
                        <a:solidFill>
                          <a:srgbClr val="DFE2E5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3700"/>
                          </a:lnSpc>
                          <a:defRPr sz="1800"/>
                        </a:pPr>
                        <a:r>
                          <a:rPr sz="1600" b="1" dirty="0">
                            <a:solidFill>
                              <a:srgbClr val="24292E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165100" marR="165100" marT="76200" marB="76200" anchor="ctr" horzOverflow="overflow">
                      <a:lnL w="12700">
                        <a:solidFill>
                          <a:srgbClr val="FFFFFF">
                            <a:alpha val="69019"/>
                          </a:srgbClr>
                        </a:solidFill>
                        <a:miter lim="400000"/>
                      </a:lnL>
                      <a:lnR w="12700">
                        <a:solidFill>
                          <a:srgbClr val="FFFFFF">
                            <a:alpha val="69019"/>
                          </a:srgbClr>
                        </a:solidFill>
                        <a:miter lim="400000"/>
                      </a:lnR>
                      <a:lnT w="38100">
                        <a:solidFill>
                          <a:srgbClr val="929292"/>
                        </a:solidFill>
                        <a:miter lim="400000"/>
                      </a:lnT>
                      <a:lnB w="12700">
                        <a:solidFill>
                          <a:srgbClr val="DFE2E5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3700"/>
                          </a:lnSpc>
                          <a:defRPr sz="1800"/>
                        </a:pPr>
                        <a:r>
                          <a:rPr sz="1600" b="1">
                            <a:solidFill>
                              <a:srgbClr val="24292E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165100" marR="165100" marT="76200" marB="76200" anchor="ctr" horzOverflow="overflow">
                      <a:lnL w="12700">
                        <a:solidFill>
                          <a:srgbClr val="FFFFFF">
                            <a:alpha val="69019"/>
                          </a:srgbClr>
                        </a:solidFill>
                        <a:miter lim="400000"/>
                      </a:lnL>
                      <a:lnR w="12700">
                        <a:solidFill>
                          <a:srgbClr val="FFFFFF">
                            <a:alpha val="69019"/>
                          </a:srgbClr>
                        </a:solidFill>
                        <a:miter lim="400000"/>
                      </a:lnR>
                      <a:lnT w="38100">
                        <a:solidFill>
                          <a:srgbClr val="929292"/>
                        </a:solidFill>
                        <a:miter lim="400000"/>
                      </a:lnT>
                      <a:lnB w="12700">
                        <a:solidFill>
                          <a:srgbClr val="DFE2E5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3700"/>
                          </a:lnSpc>
                          <a:defRPr sz="1800"/>
                        </a:pPr>
                        <a:r>
                          <a:rPr sz="1600" b="1">
                            <a:solidFill>
                              <a:srgbClr val="24292E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165100" marR="165100" marT="76200" marB="76200" anchor="ctr" horzOverflow="overflow">
                      <a:lnL w="12700">
                        <a:solidFill>
                          <a:srgbClr val="FFFFFF">
                            <a:alpha val="69019"/>
                          </a:srgbClr>
                        </a:solidFill>
                        <a:miter lim="400000"/>
                      </a:lnL>
                      <a:lnR w="12700">
                        <a:solidFill>
                          <a:srgbClr val="FFFFFF">
                            <a:alpha val="69019"/>
                          </a:srgbClr>
                        </a:solidFill>
                        <a:miter lim="400000"/>
                      </a:lnR>
                      <a:lnT w="38100">
                        <a:solidFill>
                          <a:srgbClr val="929292"/>
                        </a:solidFill>
                        <a:miter lim="400000"/>
                      </a:lnT>
                      <a:lnB w="12700">
                        <a:solidFill>
                          <a:srgbClr val="DFE2E5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3700"/>
                          </a:lnSpc>
                          <a:defRPr sz="1800"/>
                        </a:pPr>
                        <a:r>
                          <a:rPr sz="1600" b="1">
                            <a:solidFill>
                              <a:srgbClr val="24292E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165100" marR="165100" marT="76200" marB="76200" anchor="ctr" horzOverflow="overflow">
                      <a:lnL w="12700">
                        <a:solidFill>
                          <a:srgbClr val="FFFFFF">
                            <a:alpha val="69019"/>
                          </a:srgbClr>
                        </a:solidFill>
                        <a:miter lim="400000"/>
                      </a:lnL>
                      <a:lnR w="12700">
                        <a:solidFill>
                          <a:srgbClr val="FFFFFF">
                            <a:alpha val="69019"/>
                          </a:srgbClr>
                        </a:solidFill>
                        <a:miter lim="400000"/>
                      </a:lnR>
                      <a:lnT w="38100">
                        <a:solidFill>
                          <a:srgbClr val="929292"/>
                        </a:solidFill>
                        <a:miter lim="400000"/>
                      </a:lnT>
                      <a:lnB w="12700">
                        <a:solidFill>
                          <a:srgbClr val="DFE2E5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3700"/>
                          </a:lnSpc>
                          <a:defRPr sz="1800"/>
                        </a:pPr>
                        <a:r>
                          <a:rPr sz="1600" b="1">
                            <a:solidFill>
                              <a:srgbClr val="24292E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</a:t>
                        </a:r>
                      </a:p>
                    </a:txBody>
                    <a:tcPr marL="165100" marR="165100" marT="76200" marB="76200" anchor="ctr" horzOverflow="overflow">
                      <a:lnL w="12700">
                        <a:solidFill>
                          <a:srgbClr val="FFFFFF">
                            <a:alpha val="69019"/>
                          </a:srgbClr>
                        </a:solidFill>
                        <a:miter lim="400000"/>
                      </a:lnL>
                      <a:lnR w="12700">
                        <a:solidFill>
                          <a:srgbClr val="FFFFFF">
                            <a:alpha val="69019"/>
                          </a:srgbClr>
                        </a:solidFill>
                        <a:miter lim="400000"/>
                      </a:lnR>
                      <a:lnT w="38100">
                        <a:solidFill>
                          <a:srgbClr val="929292"/>
                        </a:solidFill>
                        <a:miter lim="400000"/>
                      </a:lnT>
                      <a:lnB w="12700">
                        <a:solidFill>
                          <a:srgbClr val="DFE2E5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3700"/>
                          </a:lnSpc>
                          <a:defRPr sz="1800"/>
                        </a:pPr>
                        <a:r>
                          <a:rPr sz="1600" b="1" dirty="0">
                            <a:solidFill>
                              <a:srgbClr val="24292E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165100" marR="165100" marT="76200" marB="76200" anchor="ctr" horzOverflow="overflow">
                      <a:lnL w="12700">
                        <a:solidFill>
                          <a:srgbClr val="FFFFFF">
                            <a:alpha val="69019"/>
                          </a:srgbClr>
                        </a:solidFill>
                        <a:miter lim="400000"/>
                      </a:lnL>
                      <a:lnR w="12700">
                        <a:solidFill>
                          <a:srgbClr val="FFFFFF">
                            <a:alpha val="69019"/>
                          </a:srgbClr>
                        </a:solidFill>
                        <a:miter lim="400000"/>
                      </a:lnR>
                      <a:lnT w="38100">
                        <a:solidFill>
                          <a:srgbClr val="929292"/>
                        </a:solidFill>
                        <a:miter lim="400000"/>
                      </a:lnT>
                      <a:lnB w="12700">
                        <a:solidFill>
                          <a:srgbClr val="DFE2E5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3700"/>
                          </a:lnSpc>
                          <a:defRPr sz="1800"/>
                        </a:pPr>
                        <a:r>
                          <a:rPr sz="1600" b="1">
                            <a:solidFill>
                              <a:srgbClr val="24292E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</a:t>
                        </a:r>
                      </a:p>
                    </a:txBody>
                    <a:tcPr marL="165100" marR="165100" marT="76200" marB="76200" anchor="ctr" horzOverflow="overflow">
                      <a:lnL w="12700">
                        <a:solidFill>
                          <a:srgbClr val="FFFFFF">
                            <a:alpha val="69019"/>
                          </a:srgbClr>
                        </a:solidFill>
                        <a:miter lim="400000"/>
                      </a:lnL>
                      <a:lnR w="12700">
                        <a:solidFill>
                          <a:srgbClr val="FFFFFF">
                            <a:alpha val="69019"/>
                          </a:srgbClr>
                        </a:solidFill>
                        <a:miter lim="400000"/>
                      </a:lnR>
                      <a:lnT w="38100">
                        <a:solidFill>
                          <a:srgbClr val="929292"/>
                        </a:solidFill>
                        <a:miter lim="400000"/>
                      </a:lnT>
                      <a:lnB w="12700">
                        <a:solidFill>
                          <a:srgbClr val="DFE2E5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3700"/>
                          </a:lnSpc>
                          <a:defRPr sz="1800"/>
                        </a:pPr>
                        <a:r>
                          <a:rPr sz="1600" b="1">
                            <a:solidFill>
                              <a:srgbClr val="24292E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165100" marR="165100" marT="76200" marB="76200" anchor="ctr" horzOverflow="overflow">
                      <a:lnL w="12700">
                        <a:solidFill>
                          <a:srgbClr val="FFFFFF">
                            <a:alpha val="69019"/>
                          </a:srgbClr>
                        </a:solidFill>
                        <a:miter lim="400000"/>
                      </a:lnL>
                      <a:lnR w="12700">
                        <a:solidFill>
                          <a:srgbClr val="FFFFFF">
                            <a:alpha val="69019"/>
                          </a:srgbClr>
                        </a:solidFill>
                        <a:miter lim="400000"/>
                      </a:lnR>
                      <a:lnT w="38100">
                        <a:solidFill>
                          <a:srgbClr val="929292"/>
                        </a:solidFill>
                        <a:miter lim="400000"/>
                      </a:lnT>
                      <a:lnB w="12700">
                        <a:solidFill>
                          <a:srgbClr val="DFE2E5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3700"/>
                          </a:lnSpc>
                          <a:defRPr sz="1800"/>
                        </a:pPr>
                        <a:r>
                          <a:rPr sz="1600" b="1">
                            <a:solidFill>
                              <a:srgbClr val="24292E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9</a:t>
                        </a:r>
                      </a:p>
                    </a:txBody>
                    <a:tcPr marL="165100" marR="165100" marT="76200" marB="76200" anchor="ctr" horzOverflow="overflow">
                      <a:lnL w="12700">
                        <a:solidFill>
                          <a:srgbClr val="FFFFFF">
                            <a:alpha val="69019"/>
                          </a:srgbClr>
                        </a:solidFill>
                        <a:miter lim="400000"/>
                      </a:lnL>
                      <a:lnR w="12700">
                        <a:solidFill>
                          <a:srgbClr val="FFFFFF">
                            <a:alpha val="69019"/>
                          </a:srgbClr>
                        </a:solidFill>
                        <a:miter lim="400000"/>
                      </a:lnR>
                      <a:lnT w="38100">
                        <a:solidFill>
                          <a:srgbClr val="929292"/>
                        </a:solidFill>
                        <a:miter lim="400000"/>
                      </a:lnT>
                      <a:lnB w="12700">
                        <a:solidFill>
                          <a:srgbClr val="DFE2E5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3700"/>
                          </a:lnSpc>
                          <a:defRPr sz="1800"/>
                        </a:pPr>
                        <a:r>
                          <a:rPr sz="1600" b="1" dirty="0">
                            <a:solidFill>
                              <a:srgbClr val="24292E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</a:t>
                        </a:r>
                      </a:p>
                    </a:txBody>
                    <a:tcPr marL="165100" marR="165100" marT="76200" marB="76200" anchor="ctr" horzOverflow="overflow">
                      <a:lnL w="12700">
                        <a:solidFill>
                          <a:srgbClr val="FFFFFF">
                            <a:alpha val="69019"/>
                          </a:srgbClr>
                        </a:solidFill>
                        <a:miter lim="400000"/>
                      </a:lnL>
                      <a:lnR w="38100">
                        <a:solidFill>
                          <a:srgbClr val="929292"/>
                        </a:solidFill>
                        <a:miter lim="400000"/>
                      </a:lnR>
                      <a:lnT w="38100">
                        <a:solidFill>
                          <a:srgbClr val="929292"/>
                        </a:solidFill>
                        <a:miter lim="400000"/>
                      </a:lnT>
                      <a:lnB w="12700">
                        <a:solidFill>
                          <a:srgbClr val="DFE2E5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639100"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3700"/>
                          </a:lnSpc>
                          <a:defRPr sz="1800"/>
                        </a:pPr>
                        <a:r>
                          <a:rPr sz="1600">
                            <a:solidFill>
                              <a:srgbClr val="24292E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운 형</a:t>
                        </a:r>
                      </a:p>
                    </a:txBody>
                    <a:tcPr marL="165100" marR="165100" marT="76200" marB="76200" anchor="ctr" horzOverflow="overflow">
                      <a:lnL w="38100">
                        <a:solidFill>
                          <a:srgbClr val="929292"/>
                        </a:solidFill>
                        <a:miter lim="400000"/>
                      </a:lnL>
                      <a:lnR w="12700">
                        <a:solidFill>
                          <a:srgbClr val="DFE2E5"/>
                        </a:solidFill>
                        <a:miter lim="400000"/>
                      </a:lnR>
                      <a:lnT w="12700">
                        <a:solidFill>
                          <a:srgbClr val="DFE2E5"/>
                        </a:solidFill>
                        <a:miter lim="400000"/>
                      </a:lnT>
                      <a:lnB w="38100">
                        <a:solidFill>
                          <a:srgbClr val="929292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3700"/>
                          </a:lnSpc>
                          <a:defRPr sz="1800"/>
                        </a:pPr>
                        <a:r>
                          <a:rPr sz="1600">
                            <a:solidFill>
                              <a:srgbClr val="24292E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CI권운</a:t>
                        </a:r>
                      </a:p>
                    </a:txBody>
                    <a:tcPr marL="165100" marR="165100" marT="76200" marB="76200" anchor="ctr" horzOverflow="overflow">
                      <a:lnL w="12700">
                        <a:solidFill>
                          <a:srgbClr val="DFE2E5"/>
                        </a:solidFill>
                        <a:miter lim="400000"/>
                      </a:lnL>
                      <a:lnR w="12700">
                        <a:solidFill>
                          <a:srgbClr val="DFE2E5"/>
                        </a:solidFill>
                        <a:miter lim="400000"/>
                      </a:lnR>
                      <a:lnT w="12700">
                        <a:solidFill>
                          <a:srgbClr val="DFE2E5"/>
                        </a:solidFill>
                        <a:miter lim="400000"/>
                      </a:lnT>
                      <a:lnB w="38100">
                        <a:solidFill>
                          <a:srgbClr val="929292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3700"/>
                          </a:lnSpc>
                          <a:defRPr sz="1800"/>
                        </a:pPr>
                        <a:r>
                          <a:rPr sz="1600" dirty="0" err="1">
                            <a:solidFill>
                              <a:srgbClr val="24292E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CC권적운</a:t>
                        </a:r>
                        <a:endParaRPr sz="1600" dirty="0">
                          <a:solidFill>
                            <a:srgbClr val="24292E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endParaRPr>
                      </a:p>
                    </a:txBody>
                    <a:tcPr marL="165100" marR="165100" marT="76200" marB="76200" anchor="ctr" horzOverflow="overflow">
                      <a:lnL w="12700">
                        <a:solidFill>
                          <a:srgbClr val="DFE2E5"/>
                        </a:solidFill>
                        <a:miter lim="400000"/>
                      </a:lnL>
                      <a:lnR w="12700">
                        <a:solidFill>
                          <a:srgbClr val="DFE2E5"/>
                        </a:solidFill>
                        <a:miter lim="400000"/>
                      </a:lnR>
                      <a:lnT w="12700">
                        <a:solidFill>
                          <a:srgbClr val="DFE2E5"/>
                        </a:solidFill>
                        <a:miter lim="400000"/>
                      </a:lnT>
                      <a:lnB w="38100">
                        <a:solidFill>
                          <a:srgbClr val="929292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3700"/>
                          </a:lnSpc>
                          <a:defRPr sz="1800"/>
                        </a:pPr>
                        <a:r>
                          <a:rPr sz="1600">
                            <a:solidFill>
                              <a:srgbClr val="24292E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CS권층운</a:t>
                        </a:r>
                      </a:p>
                    </a:txBody>
                    <a:tcPr marL="165100" marR="165100" marT="76200" marB="76200" anchor="ctr" horzOverflow="overflow">
                      <a:lnL w="12700">
                        <a:solidFill>
                          <a:srgbClr val="DFE2E5"/>
                        </a:solidFill>
                        <a:miter lim="400000"/>
                      </a:lnL>
                      <a:lnR w="12700">
                        <a:solidFill>
                          <a:srgbClr val="DFE2E5"/>
                        </a:solidFill>
                        <a:miter lim="400000"/>
                      </a:lnR>
                      <a:lnT w="12700">
                        <a:solidFill>
                          <a:srgbClr val="DFE2E5"/>
                        </a:solidFill>
                        <a:miter lim="400000"/>
                      </a:lnT>
                      <a:lnB w="38100">
                        <a:solidFill>
                          <a:srgbClr val="929292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3700"/>
                          </a:lnSpc>
                          <a:defRPr sz="1800"/>
                        </a:pPr>
                        <a:r>
                          <a:rPr sz="1600">
                            <a:solidFill>
                              <a:srgbClr val="24292E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AC고적운</a:t>
                        </a:r>
                      </a:p>
                    </a:txBody>
                    <a:tcPr marL="165100" marR="165100" marT="76200" marB="76200" anchor="ctr" horzOverflow="overflow">
                      <a:lnL w="12700">
                        <a:solidFill>
                          <a:srgbClr val="DFE2E5"/>
                        </a:solidFill>
                        <a:miter lim="400000"/>
                      </a:lnL>
                      <a:lnR w="12700">
                        <a:solidFill>
                          <a:srgbClr val="DFE2E5"/>
                        </a:solidFill>
                        <a:miter lim="400000"/>
                      </a:lnR>
                      <a:lnT w="12700">
                        <a:solidFill>
                          <a:srgbClr val="DFE2E5"/>
                        </a:solidFill>
                        <a:miter lim="400000"/>
                      </a:lnT>
                      <a:lnB w="38100">
                        <a:solidFill>
                          <a:srgbClr val="929292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3700"/>
                          </a:lnSpc>
                          <a:defRPr sz="1800"/>
                        </a:pPr>
                        <a:r>
                          <a:rPr sz="1600">
                            <a:solidFill>
                              <a:srgbClr val="24292E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AS 고층운</a:t>
                        </a:r>
                      </a:p>
                    </a:txBody>
                    <a:tcPr marL="165100" marR="165100" marT="76200" marB="76200" anchor="ctr" horzOverflow="overflow">
                      <a:lnL w="12700">
                        <a:solidFill>
                          <a:srgbClr val="DFE2E5"/>
                        </a:solidFill>
                        <a:miter lim="400000"/>
                      </a:lnL>
                      <a:lnR w="12700">
                        <a:solidFill>
                          <a:srgbClr val="DFE2E5"/>
                        </a:solidFill>
                        <a:miter lim="400000"/>
                      </a:lnR>
                      <a:lnT w="12700">
                        <a:solidFill>
                          <a:srgbClr val="DFE2E5"/>
                        </a:solidFill>
                        <a:miter lim="400000"/>
                      </a:lnT>
                      <a:lnB w="38100">
                        <a:solidFill>
                          <a:srgbClr val="929292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3700"/>
                          </a:lnSpc>
                          <a:defRPr sz="1800"/>
                        </a:pPr>
                        <a:r>
                          <a:rPr sz="1600">
                            <a:solidFill>
                              <a:srgbClr val="24292E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NS난층운</a:t>
                        </a:r>
                      </a:p>
                    </a:txBody>
                    <a:tcPr marL="165100" marR="165100" marT="76200" marB="76200" anchor="ctr" horzOverflow="overflow">
                      <a:lnL w="12700">
                        <a:solidFill>
                          <a:srgbClr val="DFE2E5"/>
                        </a:solidFill>
                        <a:miter lim="400000"/>
                      </a:lnL>
                      <a:lnR w="12700">
                        <a:solidFill>
                          <a:srgbClr val="DFE2E5"/>
                        </a:solidFill>
                        <a:miter lim="400000"/>
                      </a:lnR>
                      <a:lnT w="12700">
                        <a:solidFill>
                          <a:srgbClr val="DFE2E5"/>
                        </a:solidFill>
                        <a:miter lim="400000"/>
                      </a:lnT>
                      <a:lnB w="38100">
                        <a:solidFill>
                          <a:srgbClr val="929292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3700"/>
                          </a:lnSpc>
                          <a:defRPr sz="1800"/>
                        </a:pPr>
                        <a:r>
                          <a:rPr sz="1600">
                            <a:solidFill>
                              <a:srgbClr val="24292E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SC층적운</a:t>
                        </a:r>
                      </a:p>
                    </a:txBody>
                    <a:tcPr marL="165100" marR="165100" marT="76200" marB="76200" anchor="ctr" horzOverflow="overflow">
                      <a:lnL w="12700">
                        <a:solidFill>
                          <a:srgbClr val="DFE2E5"/>
                        </a:solidFill>
                        <a:miter lim="400000"/>
                      </a:lnL>
                      <a:lnR w="12700">
                        <a:solidFill>
                          <a:srgbClr val="DFE2E5"/>
                        </a:solidFill>
                        <a:miter lim="400000"/>
                      </a:lnR>
                      <a:lnT w="12700">
                        <a:solidFill>
                          <a:srgbClr val="DFE2E5"/>
                        </a:solidFill>
                        <a:miter lim="400000"/>
                      </a:lnT>
                      <a:lnB w="38100">
                        <a:solidFill>
                          <a:srgbClr val="929292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3700"/>
                          </a:lnSpc>
                          <a:defRPr sz="1800"/>
                        </a:pPr>
                        <a:r>
                          <a:rPr sz="1600">
                            <a:solidFill>
                              <a:srgbClr val="24292E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ST층운</a:t>
                        </a:r>
                      </a:p>
                    </a:txBody>
                    <a:tcPr marL="165100" marR="165100" marT="76200" marB="76200" anchor="ctr" horzOverflow="overflow">
                      <a:lnL w="12700">
                        <a:solidFill>
                          <a:srgbClr val="DFE2E5"/>
                        </a:solidFill>
                        <a:miter lim="400000"/>
                      </a:lnL>
                      <a:lnR w="12700">
                        <a:solidFill>
                          <a:srgbClr val="DFE2E5"/>
                        </a:solidFill>
                        <a:miter lim="400000"/>
                      </a:lnR>
                      <a:lnT w="12700">
                        <a:solidFill>
                          <a:srgbClr val="DFE2E5"/>
                        </a:solidFill>
                        <a:miter lim="400000"/>
                      </a:lnT>
                      <a:lnB w="38100">
                        <a:solidFill>
                          <a:srgbClr val="929292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3700"/>
                          </a:lnSpc>
                          <a:defRPr sz="1800"/>
                        </a:pPr>
                        <a:r>
                          <a:rPr sz="1600">
                            <a:solidFill>
                              <a:srgbClr val="24292E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CU,TCU 적운,탑상적운</a:t>
                        </a:r>
                      </a:p>
                    </a:txBody>
                    <a:tcPr marL="165100" marR="165100" marT="76200" marB="76200" anchor="ctr" horzOverflow="overflow">
                      <a:lnL w="12700">
                        <a:solidFill>
                          <a:srgbClr val="DFE2E5"/>
                        </a:solidFill>
                        <a:miter lim="400000"/>
                      </a:lnL>
                      <a:lnR w="12700">
                        <a:solidFill>
                          <a:srgbClr val="DFE2E5"/>
                        </a:solidFill>
                        <a:miter lim="400000"/>
                      </a:lnR>
                      <a:lnT w="12700">
                        <a:solidFill>
                          <a:srgbClr val="DFE2E5"/>
                        </a:solidFill>
                        <a:miter lim="400000"/>
                      </a:lnT>
                      <a:lnB w="38100">
                        <a:solidFill>
                          <a:srgbClr val="929292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3700"/>
                          </a:lnSpc>
                          <a:defRPr sz="1800"/>
                        </a:pPr>
                        <a:r>
                          <a:rPr sz="1600">
                            <a:solidFill>
                              <a:srgbClr val="24292E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CB적란운</a:t>
                        </a:r>
                      </a:p>
                    </a:txBody>
                    <a:tcPr marL="165100" marR="165100" marT="76200" marB="76200" anchor="ctr" horzOverflow="overflow">
                      <a:lnL w="12700">
                        <a:solidFill>
                          <a:srgbClr val="DFE2E5"/>
                        </a:solidFill>
                        <a:miter lim="400000"/>
                      </a:lnL>
                      <a:lnR w="12700">
                        <a:solidFill>
                          <a:srgbClr val="DFE2E5"/>
                        </a:solidFill>
                        <a:miter lim="400000"/>
                      </a:lnR>
                      <a:lnT w="12700">
                        <a:solidFill>
                          <a:srgbClr val="DFE2E5"/>
                        </a:solidFill>
                        <a:miter lim="400000"/>
                      </a:lnT>
                      <a:lnB w="38100">
                        <a:solidFill>
                          <a:srgbClr val="929292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3700"/>
                          </a:lnSpc>
                          <a:defRPr sz="1800"/>
                        </a:pPr>
                        <a:r>
                          <a:rPr sz="1600" dirty="0">
                            <a:solidFill>
                              <a:srgbClr val="24292E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FG, SA, RA, SN - </a:t>
                        </a:r>
                        <a:r>
                          <a:rPr sz="1600" dirty="0" err="1">
                            <a:solidFill>
                              <a:srgbClr val="24292E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안개</a:t>
                        </a:r>
                        <a:r>
                          <a:rPr sz="1600" dirty="0">
                            <a:solidFill>
                              <a:srgbClr val="24292E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 등</a:t>
                        </a:r>
                      </a:p>
                    </a:txBody>
                    <a:tcPr marL="165100" marR="165100" marT="76200" marB="76200" anchor="ctr" horzOverflow="overflow">
                      <a:lnL w="12700">
                        <a:solidFill>
                          <a:srgbClr val="DFE2E5"/>
                        </a:solidFill>
                        <a:miter lim="400000"/>
                      </a:lnL>
                      <a:lnR w="38100">
                        <a:solidFill>
                          <a:srgbClr val="929292"/>
                        </a:solidFill>
                        <a:miter lim="400000"/>
                      </a:lnR>
                      <a:lnT w="12700">
                        <a:solidFill>
                          <a:srgbClr val="DFE2E5"/>
                        </a:solidFill>
                        <a:miter lim="400000"/>
                      </a:lnT>
                      <a:lnB w="38100">
                        <a:solidFill>
                          <a:srgbClr val="929292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8503F1-DE8F-4E79-A254-0782DFB3913E}"/>
                </a:ext>
              </a:extLst>
            </p:cNvPr>
            <p:cNvGrpSpPr/>
            <p:nvPr/>
          </p:nvGrpSpPr>
          <p:grpSpPr>
            <a:xfrm>
              <a:off x="14135444" y="4211122"/>
              <a:ext cx="9112483" cy="1019811"/>
              <a:chOff x="14195857" y="3682637"/>
              <a:chExt cx="9112483" cy="1019811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2069F71-6CEC-42E7-8475-83EE5313B1ED}"/>
                  </a:ext>
                </a:extLst>
              </p:cNvPr>
              <p:cNvSpPr/>
              <p:nvPr/>
            </p:nvSpPr>
            <p:spPr>
              <a:xfrm>
                <a:off x="14195857" y="3682637"/>
                <a:ext cx="9112483" cy="1019811"/>
              </a:xfrm>
              <a:prstGeom prst="rect">
                <a:avLst/>
              </a:prstGeom>
              <a:solidFill>
                <a:srgbClr val="E1F4FF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pple SD 산돌고딕 Neo 옅은체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380D09-673A-456C-8851-362F30D5362A}"/>
                  </a:ext>
                </a:extLst>
              </p:cNvPr>
              <p:cNvSpPr txBox="1"/>
              <p:nvPr/>
            </p:nvSpPr>
            <p:spPr>
              <a:xfrm>
                <a:off x="14256273" y="4001488"/>
                <a:ext cx="8991653" cy="5913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ea"/>
                    <a:ea typeface="+mn-ea"/>
                    <a:cs typeface="+mj-cs"/>
                    <a:sym typeface="Apple SD 산돌고딕 Neo 옅은체"/>
                  </a:rPr>
                  <a:t>대기오염 변수</a:t>
                </a:r>
              </a:p>
            </p:txBody>
          </p:sp>
        </p:grpSp>
        <p:graphicFrame>
          <p:nvGraphicFramePr>
            <p:cNvPr id="21" name="표">
              <a:extLst>
                <a:ext uri="{FF2B5EF4-FFF2-40B4-BE49-F238E27FC236}">
                  <a16:creationId xmlns:a16="http://schemas.microsoft.com/office/drawing/2014/main" id="{3B6D37DA-CD1A-460C-8CB5-9FE64E9A520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64099315"/>
                </p:ext>
              </p:extLst>
            </p:nvPr>
          </p:nvGraphicFramePr>
          <p:xfrm>
            <a:off x="14135444" y="9590803"/>
            <a:ext cx="9112482" cy="3568826"/>
          </p:xfrm>
          <a:graphic>
            <a:graphicData uri="http://schemas.openxmlformats.org/drawingml/2006/table">
              <a:tbl>
                <a:tblPr bandRow="1">
                  <a:tableStyleId>{C7B018BB-80A7-4F77-B60F-C8B233D01FF8}</a:tableStyleId>
                </a:tblPr>
                <a:tblGrid>
                  <a:gridCol w="311803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99444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650681"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4200"/>
                          </a:lnSpc>
                          <a:defRPr sz="1800"/>
                        </a:pPr>
                        <a:r>
                          <a:rPr sz="2200" dirty="0">
                            <a:latin typeface="Apple SD 산돌고딕 Neo 일반체"/>
                            <a:ea typeface="Apple SD 산돌고딕 Neo 일반체"/>
                            <a:cs typeface="Apple SD 산돌고딕 Neo 일반체"/>
                            <a:sym typeface="Apple SD 산돌고딕 Neo 일반체"/>
                          </a:rPr>
                          <a:t>SO2  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T w="12700">
                        <a:solidFill>
                          <a:srgbClr val="606060"/>
                        </a:solidFill>
                        <a:miter lim="400000"/>
                      </a:lnT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4200"/>
                          </a:lnSpc>
                          <a:defRPr sz="1800"/>
                        </a:pPr>
                        <a:r>
                          <a:rPr sz="2200" dirty="0" err="1">
                            <a:latin typeface="Courier New"/>
                            <a:ea typeface="Courier New"/>
                            <a:cs typeface="Courier New"/>
                            <a:sym typeface="Courier New"/>
                          </a:rPr>
                          <a:t>아황산가스</a:t>
                        </a:r>
                        <a:endParaRPr sz="2200" dirty="0">
                          <a:latin typeface="Courier New"/>
                          <a:ea typeface="Courier New"/>
                          <a:cs typeface="Courier New"/>
                          <a:sym typeface="Courier New"/>
                        </a:endParaRPr>
                      </a:p>
                    </a:txBody>
                    <a:tcPr marL="50800" marR="50800" marT="50800" marB="50800" anchor="ctr" horzOverflow="overflow">
                      <a:lnR w="12700">
                        <a:solidFill>
                          <a:srgbClr val="606060"/>
                        </a:solidFill>
                        <a:miter lim="400000"/>
                      </a:lnR>
                      <a:lnT w="12700">
                        <a:solidFill>
                          <a:srgbClr val="606060"/>
                        </a:solidFill>
                        <a:miter lim="400000"/>
                      </a:lnT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73237"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4200"/>
                          </a:lnSpc>
                          <a:defRPr sz="1800"/>
                        </a:pPr>
                        <a:r>
                          <a:rPr sz="2200">
                            <a:latin typeface="Apple SD 산돌고딕 Neo 일반체"/>
                            <a:ea typeface="Apple SD 산돌고딕 Neo 일반체"/>
                            <a:cs typeface="Apple SD 산돌고딕 Neo 일반체"/>
                            <a:sym typeface="Apple SD 산돌고딕 Neo 일반체"/>
                          </a:rPr>
                          <a:t>CO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4200"/>
                          </a:lnSpc>
                          <a:defRPr sz="1800"/>
                        </a:pPr>
                        <a:r>
                          <a:rPr sz="2200" dirty="0" err="1">
                            <a:latin typeface="Courier New"/>
                            <a:ea typeface="Courier New"/>
                            <a:cs typeface="Courier New"/>
                            <a:sym typeface="Courier New"/>
                          </a:rPr>
                          <a:t>일산화탄소</a:t>
                        </a:r>
                        <a:r>
                          <a:rPr sz="2200" dirty="0">
                            <a:latin typeface="Courier New"/>
                            <a:ea typeface="Courier New"/>
                            <a:cs typeface="Courier New"/>
                            <a:sym typeface="Courier New"/>
                          </a:rPr>
                          <a:t> </a:t>
                        </a:r>
                      </a:p>
                    </a:txBody>
                    <a:tcPr marL="50800" marR="50800" marT="50800" marB="50800" anchor="ctr" horzOverflow="overflow">
                      <a:lnR w="12700">
                        <a:solidFill>
                          <a:srgbClr val="606060"/>
                        </a:solidFill>
                        <a:miter lim="400000"/>
                      </a:ln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73237"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4200"/>
                          </a:lnSpc>
                          <a:defRPr sz="1800"/>
                        </a:pPr>
                        <a:r>
                          <a:rPr sz="2200" dirty="0">
                            <a:latin typeface="Apple SD 산돌고딕 Neo 일반체"/>
                            <a:ea typeface="Apple SD 산돌고딕 Neo 일반체"/>
                            <a:cs typeface="Apple SD 산돌고딕 Neo 일반체"/>
                            <a:sym typeface="Apple SD 산돌고딕 Neo 일반체"/>
                          </a:rPr>
                          <a:t>O3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4200"/>
                          </a:lnSpc>
                          <a:defRPr sz="1800"/>
                        </a:pPr>
                        <a:r>
                          <a:rPr sz="2200" dirty="0" err="1">
                            <a:latin typeface="Courier New"/>
                            <a:ea typeface="Courier New"/>
                            <a:cs typeface="Courier New"/>
                            <a:sym typeface="Courier New"/>
                          </a:rPr>
                          <a:t>오존</a:t>
                        </a:r>
                        <a:r>
                          <a:rPr sz="2200" dirty="0">
                            <a:latin typeface="Courier New"/>
                            <a:ea typeface="Courier New"/>
                            <a:cs typeface="Courier New"/>
                            <a:sym typeface="Courier New"/>
                          </a:rPr>
                          <a:t> </a:t>
                        </a:r>
                      </a:p>
                    </a:txBody>
                    <a:tcPr marL="50800" marR="50800" marT="50800" marB="50800" anchor="ctr" horzOverflow="overflow">
                      <a:lnR w="12700">
                        <a:solidFill>
                          <a:srgbClr val="606060"/>
                        </a:solidFill>
                        <a:miter lim="400000"/>
                      </a:ln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573237"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4200"/>
                          </a:lnSpc>
                          <a:defRPr sz="1800"/>
                        </a:pPr>
                        <a:r>
                          <a:rPr sz="2200" dirty="0">
                            <a:latin typeface="Apple SD 산돌고딕 Neo 일반체"/>
                            <a:ea typeface="Apple SD 산돌고딕 Neo 일반체"/>
                            <a:cs typeface="Apple SD 산돌고딕 Neo 일반체"/>
                            <a:sym typeface="Apple SD 산돌고딕 Neo 일반체"/>
                          </a:rPr>
                          <a:t>NO2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4200"/>
                          </a:lnSpc>
                          <a:defRPr sz="1800"/>
                        </a:pPr>
                        <a:r>
                          <a:rPr sz="2200" dirty="0" err="1">
                            <a:latin typeface="Courier New"/>
                            <a:ea typeface="Courier New"/>
                            <a:cs typeface="Courier New"/>
                            <a:sym typeface="Courier New"/>
                          </a:rPr>
                          <a:t>이산화질소</a:t>
                        </a:r>
                        <a:r>
                          <a:rPr sz="2200" dirty="0">
                            <a:latin typeface="Courier New"/>
                            <a:ea typeface="Courier New"/>
                            <a:cs typeface="Courier New"/>
                            <a:sym typeface="Courier New"/>
                          </a:rPr>
                          <a:t>(</a:t>
                        </a:r>
                        <a:r>
                          <a:rPr sz="2200" dirty="0" err="1">
                            <a:latin typeface="Courier New"/>
                            <a:ea typeface="Courier New"/>
                            <a:cs typeface="Courier New"/>
                            <a:sym typeface="Courier New"/>
                          </a:rPr>
                          <a:t>질소산화물</a:t>
                        </a:r>
                        <a:r>
                          <a:rPr sz="2200" dirty="0">
                            <a:latin typeface="Courier New"/>
                            <a:ea typeface="Courier New"/>
                            <a:cs typeface="Courier New"/>
                            <a:sym typeface="Courier New"/>
                          </a:rPr>
                          <a:t>)</a:t>
                        </a:r>
                      </a:p>
                    </a:txBody>
                    <a:tcPr marL="50800" marR="50800" marT="50800" marB="50800" anchor="ctr" horzOverflow="overflow">
                      <a:lnR w="12700">
                        <a:solidFill>
                          <a:srgbClr val="606060"/>
                        </a:solidFill>
                        <a:miter lim="400000"/>
                      </a:ln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573237"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4200"/>
                          </a:lnSpc>
                          <a:defRPr sz="1800"/>
                        </a:pPr>
                        <a:r>
                          <a:rPr sz="2200">
                            <a:latin typeface="Apple SD 산돌고딕 Neo 일반체"/>
                            <a:ea typeface="Apple SD 산돌고딕 Neo 일반체"/>
                            <a:cs typeface="Apple SD 산돌고딕 Neo 일반체"/>
                            <a:sym typeface="Apple SD 산돌고딕 Neo 일반체"/>
                          </a:rPr>
                          <a:t>PM10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4200"/>
                          </a:lnSpc>
                          <a:defRPr sz="1800"/>
                        </a:pPr>
                        <a:r>
                          <a:rPr sz="2200" dirty="0" err="1">
                            <a:latin typeface="Courier New"/>
                            <a:ea typeface="Courier New"/>
                            <a:cs typeface="Courier New"/>
                            <a:sym typeface="Courier New"/>
                          </a:rPr>
                          <a:t>미세먼지</a:t>
                        </a:r>
                        <a:r>
                          <a:rPr sz="2200" dirty="0">
                            <a:latin typeface="Courier New"/>
                            <a:ea typeface="Courier New"/>
                            <a:cs typeface="Courier New"/>
                            <a:sym typeface="Courier New"/>
                          </a:rPr>
                          <a:t> </a:t>
                        </a:r>
                      </a:p>
                    </a:txBody>
                    <a:tcPr marL="50800" marR="50800" marT="50800" marB="50800" anchor="ctr" horzOverflow="overflow">
                      <a:lnR w="12700">
                        <a:solidFill>
                          <a:srgbClr val="606060"/>
                        </a:solidFill>
                        <a:miter lim="400000"/>
                      </a:ln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573237"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4200"/>
                          </a:lnSpc>
                          <a:defRPr sz="1800"/>
                        </a:pPr>
                        <a:r>
                          <a:rPr sz="2200">
                            <a:latin typeface="Apple SD 산돌고딕 Neo 일반체"/>
                            <a:ea typeface="Apple SD 산돌고딕 Neo 일반체"/>
                            <a:cs typeface="Apple SD 산돌고딕 Neo 일반체"/>
                            <a:sym typeface="Apple SD 산돌고딕 Neo 일반체"/>
                          </a:rPr>
                          <a:t>PM25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606060"/>
                        </a:solidFill>
                        <a:miter lim="400000"/>
                      </a:lnL>
                      <a:lnB w="12700">
                        <a:solidFill>
                          <a:srgbClr val="60606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457200">
                          <a:lnSpc>
                            <a:spcPts val="4200"/>
                          </a:lnSpc>
                          <a:defRPr sz="1800"/>
                        </a:pPr>
                        <a:r>
                          <a:rPr sz="2200" dirty="0" err="1">
                            <a:latin typeface="Courier New"/>
                            <a:ea typeface="Courier New"/>
                            <a:cs typeface="Courier New"/>
                            <a:sym typeface="Courier New"/>
                          </a:rPr>
                          <a:t>초미세먼지</a:t>
                        </a:r>
                        <a:endParaRPr sz="2200" dirty="0">
                          <a:latin typeface="Courier New"/>
                          <a:ea typeface="Courier New"/>
                          <a:cs typeface="Courier New"/>
                          <a:sym typeface="Courier New"/>
                        </a:endParaRPr>
                      </a:p>
                    </a:txBody>
                    <a:tcPr marL="50800" marR="50800" marT="50800" marB="50800" anchor="ctr" horzOverflow="overflow">
                      <a:lnR w="12700">
                        <a:solidFill>
                          <a:srgbClr val="606060"/>
                        </a:solidFill>
                        <a:miter lim="400000"/>
                      </a:lnR>
                      <a:lnB w="12700">
                        <a:solidFill>
                          <a:srgbClr val="60606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3437B03-AD5B-4D1E-9A81-B459A9F1D633}"/>
              </a:ext>
            </a:extLst>
          </p:cNvPr>
          <p:cNvGrpSpPr/>
          <p:nvPr/>
        </p:nvGrpSpPr>
        <p:grpSpPr>
          <a:xfrm>
            <a:off x="1959152" y="3771967"/>
            <a:ext cx="10232848" cy="8862491"/>
            <a:chOff x="1959152" y="4297138"/>
            <a:chExt cx="10232848" cy="8862491"/>
          </a:xfrm>
        </p:grpSpPr>
        <p:graphicFrame>
          <p:nvGraphicFramePr>
            <p:cNvPr id="510" name="표"/>
            <p:cNvGraphicFramePr/>
            <p:nvPr>
              <p:extLst>
                <p:ext uri="{D42A27DB-BD31-4B8C-83A1-F6EECF244321}">
                  <p14:modId xmlns:p14="http://schemas.microsoft.com/office/powerpoint/2010/main" val="3635558326"/>
                </p:ext>
              </p:extLst>
            </p:nvPr>
          </p:nvGraphicFramePr>
          <p:xfrm>
            <a:off x="1959152" y="5450496"/>
            <a:ext cx="10232848" cy="7709133"/>
          </p:xfrm>
          <a:graphic>
            <a:graphicData uri="http://schemas.openxmlformats.org/drawingml/2006/table">
              <a:tbl>
                <a:tblPr>
                  <a:tableStyleId>{C7B018BB-80A7-4F77-B60F-C8B233D01FF8}</a:tableStyleId>
                </a:tblPr>
                <a:tblGrid>
                  <a:gridCol w="288887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34397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547194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4200"/>
                          </a:lnSpc>
                          <a:defRPr sz="1800"/>
                        </a:pPr>
                        <a:r>
                          <a:rPr sz="2400" b="1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Apple SD 산돌고딕 Neo 일반체"/>
                          </a:rPr>
                          <a:t>wind_direction</a:t>
                        </a:r>
                        <a:r>
                          <a:rPr sz="2400" b="1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Apple SD 산돌고딕 Neo 일반체"/>
                          </a:rPr>
                          <a:t>  </a:t>
                        </a:r>
                      </a:p>
                    </a:txBody>
                    <a:tcPr marL="50800" marR="50800" marT="50800" marB="50800" anchor="ctr" horzOverflow="overflow">
                      <a:lnL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>
                          <a:lumMod val="90000"/>
                          <a:alpha val="28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4200"/>
                          </a:lnSpc>
                          <a:defRPr sz="1800"/>
                        </a:pP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풍향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`10º/360º`</a:t>
                        </a:r>
                      </a:p>
                    </a:txBody>
                    <a:tcPr marL="50800" marR="50800" marT="50800" marB="50800" anchor="ctr" horzOverflow="overflow">
                      <a:lnL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EEEEEE">
                          <a:alpha val="41000"/>
                        </a:srgb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47194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4200"/>
                          </a:lnSpc>
                          <a:defRPr sz="1800"/>
                        </a:pPr>
                        <a:r>
                          <a:rPr sz="2400" b="1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Apple SD 산돌고딕 Neo 일반체"/>
                          </a:rPr>
                          <a:t>windy</a:t>
                        </a:r>
                      </a:p>
                    </a:txBody>
                    <a:tcPr marL="50800" marR="50800" marT="50800" marB="50800" anchor="ctr" horzOverflow="overflow">
                      <a:lnL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>
                          <a:lumMod val="90000"/>
                          <a:alpha val="28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4200"/>
                          </a:lnSpc>
                          <a:defRPr sz="1800"/>
                        </a:pP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풍속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`m/s` </a:t>
                        </a:r>
                      </a:p>
                    </a:txBody>
                    <a:tcPr marL="50800" marR="50800" marT="50800" marB="50800" anchor="ctr" horzOverflow="overflow">
                      <a:lnL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EEEEEE">
                          <a:alpha val="41000"/>
                        </a:srgb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47194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4200"/>
                          </a:lnSpc>
                          <a:defRPr sz="1800"/>
                        </a:pPr>
                        <a:r>
                          <a:rPr sz="2400" b="1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Apple SD 산돌고딕 Neo 일반체"/>
                          </a:rPr>
                          <a:t>visibility</a:t>
                        </a:r>
                      </a:p>
                    </a:txBody>
                    <a:tcPr marL="50800" marR="50800" marT="50800" marB="50800" anchor="ctr" horzOverflow="overflow">
                      <a:lnL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>
                          <a:lumMod val="90000"/>
                          <a:alpha val="28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4200"/>
                          </a:lnSpc>
                          <a:defRPr sz="1800"/>
                        </a:pP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가시거리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- `</a:t>
                        </a: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최소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50m ~ </a:t>
                        </a: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최대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10000m`  </a:t>
                        </a:r>
                      </a:p>
                    </a:txBody>
                    <a:tcPr marL="50800" marR="50800" marT="50800" marB="50800" anchor="ctr" horzOverflow="overflow">
                      <a:lnL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EEEEEE">
                          <a:alpha val="41000"/>
                        </a:srgb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84659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4200"/>
                          </a:lnSpc>
                          <a:defRPr sz="1800"/>
                        </a:pPr>
                        <a:r>
                          <a:rPr sz="2400" b="1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Apple SD 산돌고딕 Neo 일반체"/>
                          </a:rPr>
                          <a:t>octa</a:t>
                        </a:r>
                        <a:endParaRPr sz="2400" b="1" dirty="0"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Arial Unicode MS" panose="020B0604020202020204" pitchFamily="50" charset="-127"/>
                          <a:sym typeface="Apple SD 산돌고딕 Neo 일반체"/>
                        </a:endParaRPr>
                      </a:p>
                    </a:txBody>
                    <a:tcPr marL="50800" marR="50800" marT="50800" marB="50800" anchor="ctr" horzOverflow="overflow">
                      <a:lnL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>
                          <a:lumMod val="90000"/>
                          <a:alpha val="28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4200"/>
                          </a:lnSpc>
                          <a:defRPr sz="1800"/>
                        </a:pP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운량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- </a:t>
                        </a: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전체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</a:t>
                        </a: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하늘을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8분할 </a:t>
                        </a: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했을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때 </a:t>
                        </a: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구름에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</a:t>
                        </a: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가려진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</a:t>
                        </a: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면적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</a:t>
                        </a:r>
                      </a:p>
                    </a:txBody>
                    <a:tcPr marL="50800" marR="50800" marT="50800" marB="50800" anchor="ctr" horzOverflow="overflow">
                      <a:lnL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EEEEEE">
                          <a:alpha val="41000"/>
                        </a:srgb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84659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4200"/>
                          </a:lnSpc>
                          <a:defRPr sz="1800"/>
                        </a:pPr>
                        <a:r>
                          <a:rPr sz="2400" b="1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Apple SD 산돌고딕 Neo 일반체"/>
                          </a:rPr>
                          <a:t>firstcloudtop</a:t>
                        </a:r>
                        <a:endParaRPr sz="2400" b="1" dirty="0"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Arial Unicode MS" panose="020B0604020202020204" pitchFamily="50" charset="-127"/>
                          <a:sym typeface="Apple SD 산돌고딕 Neo 일반체"/>
                        </a:endParaRPr>
                      </a:p>
                    </a:txBody>
                    <a:tcPr marL="50800" marR="50800" marT="50800" marB="50800" anchor="ctr" horzOverflow="overflow">
                      <a:lnL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>
                          <a:lumMod val="90000"/>
                          <a:alpha val="28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4200"/>
                          </a:lnSpc>
                          <a:defRPr sz="1800"/>
                        </a:pP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최저운고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- </a:t>
                        </a: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처음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</a:t>
                        </a: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생성되는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</a:t>
                        </a: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구름의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</a:t>
                        </a: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높이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</a:t>
                        </a:r>
                        <a:endParaRPr lang="en-US" sz="2400" dirty="0"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Arial Unicode MS" panose="020B0604020202020204" pitchFamily="50" charset="-127"/>
                          <a:sym typeface="Courier New"/>
                        </a:endParaRPr>
                      </a:p>
                    </a:txBody>
                    <a:tcPr marL="50800" marR="50800" marT="50800" marB="50800" anchor="ctr" horzOverflow="overflow">
                      <a:lnL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EEEEEE">
                          <a:alpha val="41000"/>
                        </a:srgb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547194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4200"/>
                          </a:lnSpc>
                          <a:defRPr sz="1800"/>
                        </a:pPr>
                        <a:r>
                          <a:rPr sz="2400" b="1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Apple SD 산돌고딕 Neo 일반체"/>
                          </a:rPr>
                          <a:t>temp</a:t>
                        </a:r>
                      </a:p>
                    </a:txBody>
                    <a:tcPr marL="50800" marR="50800" marT="50800" marB="50800" anchor="ctr" horzOverflow="overflow">
                      <a:lnL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>
                          <a:lumMod val="90000"/>
                          <a:alpha val="28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4200"/>
                          </a:lnSpc>
                          <a:defRPr sz="1800"/>
                        </a:pP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온도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- `℃`    </a:t>
                        </a:r>
                      </a:p>
                    </a:txBody>
                    <a:tcPr marL="50800" marR="50800" marT="50800" marB="50800" anchor="ctr" horzOverflow="overflow">
                      <a:lnL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EEEEEE">
                          <a:alpha val="41000"/>
                        </a:srgb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846595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4200"/>
                          </a:lnSpc>
                          <a:defRPr sz="1800"/>
                        </a:pPr>
                        <a:r>
                          <a:rPr sz="2400" b="1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Apple SD 산돌고딕 Neo 일반체"/>
                          </a:rPr>
                          <a:t>dewpoint_temp</a:t>
                        </a:r>
                        <a:endParaRPr sz="2400" b="1" dirty="0"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Arial Unicode MS" panose="020B0604020202020204" pitchFamily="50" charset="-127"/>
                          <a:sym typeface="Apple SD 산돌고딕 Neo 일반체"/>
                        </a:endParaRPr>
                      </a:p>
                    </a:txBody>
                    <a:tcPr marL="50800" marR="50800" marT="50800" marB="50800" anchor="ctr" horzOverflow="overflow">
                      <a:lnL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>
                          <a:lumMod val="90000"/>
                          <a:alpha val="28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4200"/>
                          </a:lnSpc>
                          <a:defRPr sz="1800"/>
                        </a:pP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이슬점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</a:t>
                        </a: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온도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- </a:t>
                        </a: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포화된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</a:t>
                        </a: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공기의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</a:t>
                        </a: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수증기가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</a:t>
                        </a: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응결할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때 </a:t>
                        </a: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온도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 </a:t>
                        </a:r>
                      </a:p>
                    </a:txBody>
                    <a:tcPr marL="50800" marR="50800" marT="50800" marB="50800" anchor="ctr" horzOverflow="overflow">
                      <a:lnL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EEEEEE">
                          <a:alpha val="41000"/>
                        </a:srgb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547194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4200"/>
                          </a:lnSpc>
                          <a:defRPr sz="1800"/>
                        </a:pPr>
                        <a:r>
                          <a:rPr lang="ko-KR" altLang="en-US" sz="2400" b="1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Apple SD 산돌고딕 Neo 일반체"/>
                          </a:rPr>
                          <a:t> </a:t>
                        </a:r>
                        <a:r>
                          <a:rPr sz="2400" b="1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Apple SD 산돌고딕 Neo 일반체"/>
                          </a:rPr>
                          <a:t>humi</a:t>
                        </a:r>
                        <a:endParaRPr sz="2400" b="1" dirty="0"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Arial Unicode MS" panose="020B0604020202020204" pitchFamily="50" charset="-127"/>
                          <a:sym typeface="Apple SD 산돌고딕 Neo 일반체"/>
                        </a:endParaRPr>
                      </a:p>
                    </a:txBody>
                    <a:tcPr marL="50800" marR="50800" marT="50800" marB="50800" anchor="ctr" horzOverflow="overflow">
                      <a:lnL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>
                          <a:lumMod val="90000"/>
                          <a:alpha val="28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4200"/>
                          </a:lnSpc>
                          <a:defRPr sz="1800"/>
                        </a:pP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습도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- `%`  </a:t>
                        </a:r>
                      </a:p>
                    </a:txBody>
                    <a:tcPr marL="50800" marR="50800" marT="50800" marB="50800" anchor="ctr" horzOverflow="overflow">
                      <a:lnL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EEEEEE">
                          <a:alpha val="41000"/>
                        </a:srgb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1473812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4200"/>
                          </a:lnSpc>
                          <a:defRPr sz="1800"/>
                        </a:pPr>
                        <a:r>
                          <a:rPr sz="2400" b="1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Apple SD 산돌고딕 Neo 일반체"/>
                          </a:rPr>
                          <a:t>sealevelpressure</a:t>
                        </a:r>
                        <a:endParaRPr sz="2400" b="1" dirty="0"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Arial Unicode MS" panose="020B0604020202020204" pitchFamily="50" charset="-127"/>
                          <a:sym typeface="Apple SD 산돌고딕 Neo 일반체"/>
                        </a:endParaRPr>
                      </a:p>
                    </a:txBody>
                    <a:tcPr marL="50800" marR="50800" marT="50800" marB="50800" anchor="ctr" horzOverflow="overflow">
                      <a:lnL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>
                          <a:lumMod val="90000"/>
                          <a:alpha val="28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4200"/>
                          </a:lnSpc>
                          <a:defRPr sz="1800"/>
                        </a:pP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해면기압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- `</a:t>
                        </a: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hPa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` 각 </a:t>
                        </a: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관측소의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</a:t>
                        </a: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기압을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</a:t>
                        </a: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비교할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때 </a:t>
                        </a: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현지기압을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</a:t>
                        </a:r>
                        <a:br>
                          <a:rPr lang="en-US"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</a:b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그 </a:t>
                        </a: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지점의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</a:t>
                        </a: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평균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</a:t>
                        </a: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해면상의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</a:t>
                        </a: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값으로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</a:t>
                        </a: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환산한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</a:t>
                        </a: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기압</a:t>
                        </a:r>
                        <a:endParaRPr sz="2400" dirty="0"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Arial Unicode MS" panose="020B0604020202020204" pitchFamily="50" charset="-127"/>
                          <a:sym typeface="Courier New"/>
                        </a:endParaRPr>
                      </a:p>
                    </a:txBody>
                    <a:tcPr marL="50800" marR="50800" marT="50800" marB="50800" anchor="ctr" horzOverflow="overflow">
                      <a:lnL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EEEEEE">
                          <a:alpha val="41000"/>
                        </a:srgb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547194">
                  <a:tc>
                    <a:txBody>
                      <a:bodyPr/>
                      <a:lstStyle/>
                      <a:p>
                        <a:pPr algn="ctr" defTabSz="457200">
                          <a:lnSpc>
                            <a:spcPts val="4200"/>
                          </a:lnSpc>
                          <a:defRPr sz="1800"/>
                        </a:pPr>
                        <a:r>
                          <a:rPr sz="2400" b="1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Apple SD 산돌고딕 Neo 일반체"/>
                          </a:rPr>
                          <a:t>airpressure</a:t>
                        </a:r>
                        <a:endParaRPr sz="2400" b="1" dirty="0"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Arial Unicode MS" panose="020B0604020202020204" pitchFamily="50" charset="-127"/>
                          <a:sym typeface="Apple SD 산돌고딕 Neo 일반체"/>
                        </a:endParaRPr>
                      </a:p>
                    </a:txBody>
                    <a:tcPr marL="50800" marR="50800" marT="50800" marB="50800" anchor="ctr" horzOverflow="overflow">
                      <a:lnL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2">
                          <a:lumMod val="90000"/>
                          <a:alpha val="28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defTabSz="457200">
                          <a:lnSpc>
                            <a:spcPts val="4200"/>
                          </a:lnSpc>
                          <a:defRPr sz="1800"/>
                        </a:pP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기압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- </a:t>
                        </a: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관측소에서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</a:t>
                        </a: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측정한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</a:t>
                        </a:r>
                        <a:r>
                          <a:rPr sz="2400" dirty="0" err="1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기압</a:t>
                        </a:r>
                        <a:r>
                          <a:rPr sz="2400" dirty="0">
                            <a:latin typeface="Yu Gothic" panose="020B0400000000000000" pitchFamily="34" charset="-128"/>
                            <a:ea typeface="Yu Gothic" panose="020B0400000000000000" pitchFamily="34" charset="-128"/>
                            <a:cs typeface="Arial Unicode MS" panose="020B0604020202020204" pitchFamily="50" charset="-127"/>
                            <a:sym typeface="Courier New"/>
                          </a:rPr>
                          <a:t> </a:t>
                        </a:r>
                      </a:p>
                    </a:txBody>
                    <a:tcPr marL="50800" marR="50800" marT="50800" marB="50800" anchor="ctr" horzOverflow="overflow">
                      <a:lnL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EEEEEE">
                          <a:alpha val="41000"/>
                        </a:srgb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</a:tbl>
            </a:graphicData>
          </a:graphic>
        </p:graphicFrame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B2B272B-CFDA-4A63-B2C6-CC887D176284}"/>
                </a:ext>
              </a:extLst>
            </p:cNvPr>
            <p:cNvGrpSpPr/>
            <p:nvPr/>
          </p:nvGrpSpPr>
          <p:grpSpPr>
            <a:xfrm>
              <a:off x="1959152" y="4297138"/>
              <a:ext cx="10232848" cy="1019811"/>
              <a:chOff x="14195857" y="3682637"/>
              <a:chExt cx="9112483" cy="1019811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F94D32-D265-443C-B65C-DC88C9D77594}"/>
                  </a:ext>
                </a:extLst>
              </p:cNvPr>
              <p:cNvSpPr/>
              <p:nvPr/>
            </p:nvSpPr>
            <p:spPr>
              <a:xfrm>
                <a:off x="14195857" y="3682637"/>
                <a:ext cx="9112483" cy="1019811"/>
              </a:xfrm>
              <a:prstGeom prst="rect">
                <a:avLst/>
              </a:prstGeom>
              <a:solidFill>
                <a:srgbClr val="E1F4FF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pple SD 산돌고딕 Neo 옅은체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1DCC67C-72EA-42A2-BAC6-9833EE0935EE}"/>
                  </a:ext>
                </a:extLst>
              </p:cNvPr>
              <p:cNvSpPr txBox="1"/>
              <p:nvPr/>
            </p:nvSpPr>
            <p:spPr>
              <a:xfrm>
                <a:off x="14256273" y="4001488"/>
                <a:ext cx="8991653" cy="5913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ea"/>
                    <a:ea typeface="+mn-ea"/>
                    <a:cs typeface="+mj-cs"/>
                    <a:sym typeface="Apple SD 산돌고딕 Neo 옅은체"/>
                  </a:rPr>
                  <a:t>기상요인 변수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3. Data Analytics"/>
          <p:cNvSpPr txBox="1"/>
          <p:nvPr/>
        </p:nvSpPr>
        <p:spPr>
          <a:xfrm>
            <a:off x="1627188" y="1310995"/>
            <a:ext cx="9695493" cy="84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 defTabSz="825500">
              <a:defRPr>
                <a:solidFill>
                  <a:srgbClr val="DCDEE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altLang="ko-KR" dirty="0"/>
              <a:t>2</a:t>
            </a:r>
            <a:r>
              <a:rPr dirty="0"/>
              <a:t>. Data Analy</a:t>
            </a:r>
            <a:r>
              <a:rPr lang="en-US" dirty="0"/>
              <a:t>sis</a:t>
            </a:r>
            <a:endParaRPr dirty="0"/>
          </a:p>
        </p:txBody>
      </p:sp>
      <p:pic>
        <p:nvPicPr>
          <p:cNvPr id="7" name="그림 1">
            <a:extLst>
              <a:ext uri="{FF2B5EF4-FFF2-40B4-BE49-F238E27FC236}">
                <a16:creationId xmlns:a16="http://schemas.microsoft.com/office/drawing/2014/main" id="{4688710E-7660-4285-91E1-810EA6F997E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243" y="2906629"/>
            <a:ext cx="15746412" cy="9498376"/>
          </a:xfrm>
          <a:prstGeom prst="rect">
            <a:avLst/>
          </a:prstGeom>
        </p:spPr>
      </p:pic>
      <p:sp>
        <p:nvSpPr>
          <p:cNvPr id="8" name="데이터 분석 과정">
            <a:extLst>
              <a:ext uri="{FF2B5EF4-FFF2-40B4-BE49-F238E27FC236}">
                <a16:creationId xmlns:a16="http://schemas.microsoft.com/office/drawing/2014/main" id="{75525817-EF54-4C89-8B17-680019157102}"/>
              </a:ext>
            </a:extLst>
          </p:cNvPr>
          <p:cNvSpPr txBox="1"/>
          <p:nvPr/>
        </p:nvSpPr>
        <p:spPr>
          <a:xfrm>
            <a:off x="18554436" y="7270166"/>
            <a:ext cx="5360641" cy="69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825500">
              <a:lnSpc>
                <a:spcPct val="80000"/>
              </a:lnSpc>
              <a:defRPr sz="4000">
                <a:solidFill>
                  <a:srgbClr val="1D3E5C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800" b="1" i="0" u="none" strike="noStrike" kern="0" cap="none" spc="0" normalizeH="0" baseline="0" noProof="0" dirty="0" err="1">
                <a:ln>
                  <a:noFill/>
                </a:ln>
                <a:solidFill>
                  <a:srgbClr val="1D3E5C"/>
                </a:solidFill>
                <a:effectLst/>
                <a:uLnTx/>
                <a:uFillTx/>
                <a:latin typeface="+mn-ea"/>
                <a:ea typeface="+mn-ea"/>
                <a:sym typeface="Impact"/>
              </a:rPr>
              <a:t>데이터</a:t>
            </a:r>
            <a:r>
              <a:rPr kumimoji="0" lang="en-US" altLang="ko-KR" sz="4800" b="1" i="0" u="none" strike="noStrike" kern="0" cap="none" spc="0" normalizeH="0" baseline="0" noProof="0" dirty="0">
                <a:ln>
                  <a:noFill/>
                </a:ln>
                <a:solidFill>
                  <a:srgbClr val="1D3E5C"/>
                </a:solidFill>
                <a:effectLst/>
                <a:uLnTx/>
                <a:uFillTx/>
                <a:latin typeface="+mn-ea"/>
                <a:ea typeface="+mn-ea"/>
                <a:sym typeface="Impact"/>
              </a:rPr>
              <a:t> </a:t>
            </a:r>
            <a:r>
              <a:rPr kumimoji="0" lang="ko-KR" altLang="en-U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1D3E5C"/>
                </a:solidFill>
                <a:effectLst/>
                <a:uLnTx/>
                <a:uFillTx/>
                <a:latin typeface="+mn-ea"/>
                <a:ea typeface="+mn-ea"/>
                <a:sym typeface="Impact"/>
              </a:rPr>
              <a:t>전처리</a:t>
            </a:r>
            <a:endParaRPr kumimoji="0" lang="en-US" altLang="ko-KR" sz="4800" b="1" i="0" u="none" strike="noStrike" kern="0" cap="none" spc="0" normalizeH="0" baseline="0" noProof="0" dirty="0">
              <a:ln>
                <a:noFill/>
              </a:ln>
              <a:solidFill>
                <a:srgbClr val="1D3E5C"/>
              </a:solidFill>
              <a:effectLst/>
              <a:uLnTx/>
              <a:uFillTx/>
              <a:latin typeface="+mn-ea"/>
              <a:ea typeface="+mn-ea"/>
              <a:sym typeface="Impact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3. Data Analytics"/>
          <p:cNvSpPr txBox="1"/>
          <p:nvPr/>
        </p:nvSpPr>
        <p:spPr>
          <a:xfrm>
            <a:off x="1627188" y="1310995"/>
            <a:ext cx="9695493" cy="84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 defTabSz="825500">
              <a:defRPr>
                <a:solidFill>
                  <a:srgbClr val="DCDEE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altLang="ko-KR" dirty="0"/>
              <a:t>2</a:t>
            </a:r>
            <a:r>
              <a:rPr dirty="0"/>
              <a:t>. Data Analy</a:t>
            </a:r>
            <a:r>
              <a:rPr lang="en-US" dirty="0"/>
              <a:t>sis</a:t>
            </a:r>
            <a:endParaRPr dirty="0"/>
          </a:p>
        </p:txBody>
      </p:sp>
      <p:grpSp>
        <p:nvGrpSpPr>
          <p:cNvPr id="10" name="그룹 20">
            <a:extLst>
              <a:ext uri="{FF2B5EF4-FFF2-40B4-BE49-F238E27FC236}">
                <a16:creationId xmlns:a16="http://schemas.microsoft.com/office/drawing/2014/main" id="{29D72EE3-007A-465A-8D41-5BB6875EB0D9}"/>
              </a:ext>
            </a:extLst>
          </p:cNvPr>
          <p:cNvGrpSpPr/>
          <p:nvPr/>
        </p:nvGrpSpPr>
        <p:grpSpPr>
          <a:xfrm>
            <a:off x="1627188" y="2797177"/>
            <a:ext cx="14471794" cy="10059837"/>
            <a:chOff x="0" y="0"/>
            <a:chExt cx="5100983" cy="2527300"/>
          </a:xfrm>
        </p:grpSpPr>
        <p:pic>
          <p:nvPicPr>
            <p:cNvPr id="11" name="그림 17">
              <a:extLst>
                <a:ext uri="{FF2B5EF4-FFF2-40B4-BE49-F238E27FC236}">
                  <a16:creationId xmlns:a16="http://schemas.microsoft.com/office/drawing/2014/main" id="{B14D0258-224C-413E-AD42-E0F69C92A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951"/>
              <a:ext cx="3025775" cy="2504440"/>
            </a:xfrm>
            <a:prstGeom prst="rect">
              <a:avLst/>
            </a:prstGeom>
          </p:spPr>
        </p:pic>
        <p:pic>
          <p:nvPicPr>
            <p:cNvPr id="12" name="그림 18">
              <a:extLst>
                <a:ext uri="{FF2B5EF4-FFF2-40B4-BE49-F238E27FC236}">
                  <a16:creationId xmlns:a16="http://schemas.microsoft.com/office/drawing/2014/main" id="{04F3041F-A402-4371-BDD3-6737181D8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863" y="0"/>
              <a:ext cx="1976120" cy="2527300"/>
            </a:xfrm>
            <a:prstGeom prst="rect">
              <a:avLst/>
            </a:prstGeom>
          </p:spPr>
        </p:pic>
      </p:grpSp>
      <p:sp>
        <p:nvSpPr>
          <p:cNvPr id="14" name="데이터 분석 과정">
            <a:extLst>
              <a:ext uri="{FF2B5EF4-FFF2-40B4-BE49-F238E27FC236}">
                <a16:creationId xmlns:a16="http://schemas.microsoft.com/office/drawing/2014/main" id="{CCE32150-2126-4209-AE01-C18D0A9340C2}"/>
              </a:ext>
            </a:extLst>
          </p:cNvPr>
          <p:cNvSpPr txBox="1"/>
          <p:nvPr/>
        </p:nvSpPr>
        <p:spPr>
          <a:xfrm>
            <a:off x="17737846" y="6511238"/>
            <a:ext cx="7338882" cy="69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825500">
              <a:lnSpc>
                <a:spcPct val="80000"/>
              </a:lnSpc>
              <a:defRPr sz="4000">
                <a:solidFill>
                  <a:srgbClr val="1D3E5C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0" cap="none" spc="0" normalizeH="0" baseline="0" noProof="0" dirty="0">
                <a:ln>
                  <a:noFill/>
                </a:ln>
                <a:solidFill>
                  <a:srgbClr val="1D3E5C"/>
                </a:solidFill>
                <a:effectLst/>
                <a:uLnTx/>
                <a:uFillTx/>
                <a:latin typeface="+mn-ea"/>
                <a:ea typeface="+mn-ea"/>
                <a:sym typeface="Impact"/>
              </a:rPr>
              <a:t> </a:t>
            </a:r>
            <a:r>
              <a:rPr kumimoji="0" sz="4800" b="1" i="0" u="none" strike="noStrike" kern="0" cap="none" spc="0" normalizeH="0" baseline="0" noProof="0" dirty="0" err="1">
                <a:ln>
                  <a:noFill/>
                </a:ln>
                <a:solidFill>
                  <a:srgbClr val="1D3E5C"/>
                </a:solidFill>
                <a:effectLst/>
                <a:uLnTx/>
                <a:uFillTx/>
                <a:latin typeface="+mn-ea"/>
                <a:ea typeface="+mn-ea"/>
                <a:sym typeface="Impact"/>
              </a:rPr>
              <a:t>데이터</a:t>
            </a:r>
            <a:r>
              <a:rPr kumimoji="0" lang="en-US" altLang="ko-KR" sz="4800" b="1" i="0" u="none" strike="noStrike" kern="0" cap="none" spc="0" normalizeH="0" baseline="0" noProof="0" dirty="0">
                <a:ln>
                  <a:noFill/>
                </a:ln>
                <a:solidFill>
                  <a:srgbClr val="1D3E5C"/>
                </a:solidFill>
                <a:effectLst/>
                <a:uLnTx/>
                <a:uFillTx/>
                <a:latin typeface="+mn-ea"/>
                <a:ea typeface="+mn-ea"/>
                <a:sym typeface="Impact"/>
              </a:rPr>
              <a:t> </a:t>
            </a:r>
            <a:r>
              <a:rPr kumimoji="0" lang="ko-KR" altLang="en-US" sz="4800" b="1" i="0" u="none" strike="noStrike" kern="0" cap="none" spc="0" normalizeH="0" baseline="0" noProof="0" dirty="0" err="1">
                <a:ln>
                  <a:noFill/>
                </a:ln>
                <a:solidFill>
                  <a:srgbClr val="1D3E5C"/>
                </a:solidFill>
                <a:effectLst/>
                <a:uLnTx/>
                <a:uFillTx/>
                <a:latin typeface="+mn-ea"/>
                <a:ea typeface="+mn-ea"/>
                <a:sym typeface="Impact"/>
              </a:rPr>
              <a:t>전처리</a:t>
            </a:r>
            <a:endParaRPr kumimoji="0" lang="en-US" altLang="ko-KR" sz="4800" b="1" i="0" u="none" strike="noStrike" kern="0" cap="none" spc="0" normalizeH="0" baseline="0" noProof="0" dirty="0">
              <a:ln>
                <a:noFill/>
              </a:ln>
              <a:solidFill>
                <a:srgbClr val="1D3E5C"/>
              </a:solidFill>
              <a:effectLst/>
              <a:uLnTx/>
              <a:uFillTx/>
              <a:latin typeface="+mn-ea"/>
              <a:ea typeface="+mn-ea"/>
              <a:sym typeface="Impact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3. Data Analytics"/>
          <p:cNvSpPr txBox="1"/>
          <p:nvPr/>
        </p:nvSpPr>
        <p:spPr>
          <a:xfrm>
            <a:off x="1627188" y="1310995"/>
            <a:ext cx="9695493" cy="84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 defTabSz="825500">
              <a:defRPr>
                <a:solidFill>
                  <a:srgbClr val="DCDEE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0" i="0" u="none" strike="noStrike" kern="0" cap="none" spc="0" normalizeH="0" baseline="0" noProof="0" dirty="0">
                <a:ln>
                  <a:noFill/>
                </a:ln>
                <a:solidFill>
                  <a:srgbClr val="DCDEE0"/>
                </a:solidFill>
                <a:effectLst/>
                <a:uLnTx/>
                <a:uFillTx/>
                <a:latin typeface="Impact"/>
                <a:sym typeface="Impact"/>
              </a:rPr>
              <a:t>2.</a:t>
            </a: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DCDEE0"/>
                </a:solidFill>
                <a:effectLst/>
                <a:uLnTx/>
                <a:uFillTx/>
                <a:latin typeface="Impact"/>
                <a:sym typeface="Impact"/>
              </a:rPr>
              <a:t> Data Analy</a:t>
            </a:r>
            <a:r>
              <a:rPr kumimoji="0" lang="en-US" sz="5000" b="0" i="0" u="none" strike="noStrike" kern="0" cap="none" spc="0" normalizeH="0" baseline="0" noProof="0" dirty="0">
                <a:ln>
                  <a:noFill/>
                </a:ln>
                <a:solidFill>
                  <a:srgbClr val="DCDEE0"/>
                </a:solidFill>
                <a:effectLst/>
                <a:uLnTx/>
                <a:uFillTx/>
                <a:latin typeface="Impact"/>
                <a:sym typeface="Impact"/>
              </a:rPr>
              <a:t>sis</a:t>
            </a:r>
            <a:endParaRPr kumimoji="0" sz="5000" b="0" i="0" u="none" strike="noStrike" kern="0" cap="none" spc="0" normalizeH="0" baseline="0" noProof="0" dirty="0">
              <a:ln>
                <a:noFill/>
              </a:ln>
              <a:solidFill>
                <a:srgbClr val="DCDEE0"/>
              </a:solidFill>
              <a:effectLst/>
              <a:uLnTx/>
              <a:uFillTx/>
              <a:latin typeface="Impact"/>
              <a:sym typeface="Impact"/>
            </a:endParaRPr>
          </a:p>
        </p:txBody>
      </p:sp>
      <p:sp>
        <p:nvSpPr>
          <p:cNvPr id="543" name="선"/>
          <p:cNvSpPr/>
          <p:nvPr/>
        </p:nvSpPr>
        <p:spPr>
          <a:xfrm flipV="1">
            <a:off x="11512083" y="1934170"/>
            <a:ext cx="11195131" cy="1"/>
          </a:xfrm>
          <a:prstGeom prst="line">
            <a:avLst/>
          </a:prstGeom>
          <a:ln w="12700">
            <a:solidFill>
              <a:srgbClr val="A7A7A7"/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 SD 산돌고딕 Neo 일반체"/>
              <a:sym typeface="Apple SD 산돌고딕 Neo 일반체"/>
            </a:endParaRPr>
          </a:p>
        </p:txBody>
      </p:sp>
      <p:grpSp>
        <p:nvGrpSpPr>
          <p:cNvPr id="4" name="그룹 16">
            <a:extLst>
              <a:ext uri="{FF2B5EF4-FFF2-40B4-BE49-F238E27FC236}">
                <a16:creationId xmlns:a16="http://schemas.microsoft.com/office/drawing/2014/main" id="{571062F4-4EFE-499C-A37C-9212D1343C7E}"/>
              </a:ext>
            </a:extLst>
          </p:cNvPr>
          <p:cNvGrpSpPr/>
          <p:nvPr/>
        </p:nvGrpSpPr>
        <p:grpSpPr>
          <a:xfrm>
            <a:off x="1952355" y="4073239"/>
            <a:ext cx="20041321" cy="9005444"/>
            <a:chOff x="0" y="0"/>
            <a:chExt cx="5731510" cy="2950624"/>
          </a:xfrm>
        </p:grpSpPr>
        <p:pic>
          <p:nvPicPr>
            <p:cNvPr id="5" name="그림 12" descr="C:\semiPj\data\drive-download-20191220T052716Z-001\rain_humi.png">
              <a:extLst>
                <a:ext uri="{FF2B5EF4-FFF2-40B4-BE49-F238E27FC236}">
                  <a16:creationId xmlns:a16="http://schemas.microsoft.com/office/drawing/2014/main" id="{90E2BAB7-A7C9-4F51-BBA9-442B22A55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18699"/>
              <a:ext cx="5731510" cy="1431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그림 15" descr="C:\semiPj\data\drive-download-20191220T052650Z-001\visibility_humi.png">
              <a:extLst>
                <a:ext uri="{FF2B5EF4-FFF2-40B4-BE49-F238E27FC236}">
                  <a16:creationId xmlns:a16="http://schemas.microsoft.com/office/drawing/2014/main" id="{EFE266F4-383E-4C8B-9842-DADCFC0A3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31510" cy="1431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데이터 분석 과정">
            <a:extLst>
              <a:ext uri="{FF2B5EF4-FFF2-40B4-BE49-F238E27FC236}">
                <a16:creationId xmlns:a16="http://schemas.microsoft.com/office/drawing/2014/main" id="{94ED9482-33DD-444F-8D4E-6ECF83E1290C}"/>
              </a:ext>
            </a:extLst>
          </p:cNvPr>
          <p:cNvSpPr txBox="1"/>
          <p:nvPr/>
        </p:nvSpPr>
        <p:spPr>
          <a:xfrm>
            <a:off x="0" y="2796272"/>
            <a:ext cx="24384000" cy="69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825500">
              <a:lnSpc>
                <a:spcPct val="80000"/>
              </a:lnSpc>
              <a:defRPr sz="4000">
                <a:solidFill>
                  <a:srgbClr val="1D3E5C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 dirty="0">
                <a:latin typeface="+mn-ea"/>
                <a:ea typeface="+mn-ea"/>
              </a:rPr>
              <a:t>지연</a:t>
            </a:r>
            <a:r>
              <a:rPr lang="en-US" altLang="ko-KR" sz="4800" b="1" dirty="0">
                <a:latin typeface="+mn-ea"/>
                <a:ea typeface="+mn-ea"/>
              </a:rPr>
              <a:t>/</a:t>
            </a:r>
            <a:r>
              <a:rPr lang="ko-KR" altLang="en-US" sz="4800" b="1" dirty="0">
                <a:latin typeface="+mn-ea"/>
                <a:ea typeface="+mn-ea"/>
              </a:rPr>
              <a:t>결항 시</a:t>
            </a:r>
            <a:r>
              <a:rPr lang="en-US" altLang="ko-KR" sz="4800" b="1" dirty="0">
                <a:latin typeface="+mn-ea"/>
                <a:ea typeface="+mn-ea"/>
              </a:rPr>
              <a:t>, </a:t>
            </a:r>
            <a:r>
              <a:rPr lang="ko-KR" altLang="en-US" sz="4800" b="1" dirty="0">
                <a:latin typeface="+mn-ea"/>
                <a:ea typeface="+mn-ea"/>
              </a:rPr>
              <a:t>기상요소별 시계열 그래프 </a:t>
            </a:r>
            <a:r>
              <a:rPr lang="en-US" altLang="ko-KR" sz="4800" b="1" dirty="0">
                <a:latin typeface="+mn-ea"/>
                <a:ea typeface="+mn-ea"/>
              </a:rPr>
              <a:t>1</a:t>
            </a:r>
            <a:endParaRPr kumimoji="0" lang="en-US" altLang="ko-KR" sz="4800" b="1" i="0" u="none" strike="noStrike" kern="0" cap="none" spc="0" normalizeH="0" baseline="0" noProof="0" dirty="0">
              <a:ln>
                <a:noFill/>
              </a:ln>
              <a:solidFill>
                <a:srgbClr val="1D3E5C"/>
              </a:solidFill>
              <a:effectLst/>
              <a:uLnTx/>
              <a:uFillTx/>
              <a:latin typeface="+mn-ea"/>
              <a:ea typeface="+mn-ea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83374851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3. Data Analytics"/>
          <p:cNvSpPr txBox="1"/>
          <p:nvPr/>
        </p:nvSpPr>
        <p:spPr>
          <a:xfrm>
            <a:off x="1627188" y="1310995"/>
            <a:ext cx="9695493" cy="84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 defTabSz="825500">
              <a:defRPr>
                <a:solidFill>
                  <a:srgbClr val="DCDEE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DCDEE0"/>
                </a:solidFill>
                <a:effectLst/>
                <a:uLnTx/>
                <a:uFillTx/>
                <a:latin typeface="Impact"/>
                <a:sym typeface="Impact"/>
              </a:rPr>
              <a:t>. Data Analy</a:t>
            </a:r>
            <a:r>
              <a:rPr kumimoji="0" lang="en-US" sz="5000" b="0" i="0" u="none" strike="noStrike" kern="0" cap="none" spc="0" normalizeH="0" baseline="0" noProof="0" dirty="0">
                <a:ln>
                  <a:noFill/>
                </a:ln>
                <a:solidFill>
                  <a:srgbClr val="DCDEE0"/>
                </a:solidFill>
                <a:effectLst/>
                <a:uLnTx/>
                <a:uFillTx/>
                <a:latin typeface="Impact"/>
                <a:sym typeface="Impact"/>
              </a:rPr>
              <a:t>si</a:t>
            </a: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DCDEE0"/>
                </a:solidFill>
                <a:effectLst/>
                <a:uLnTx/>
                <a:uFillTx/>
                <a:latin typeface="Impact"/>
                <a:sym typeface="Impact"/>
              </a:rPr>
              <a:t>s</a:t>
            </a:r>
          </a:p>
        </p:txBody>
      </p:sp>
      <p:sp>
        <p:nvSpPr>
          <p:cNvPr id="543" name="선"/>
          <p:cNvSpPr/>
          <p:nvPr/>
        </p:nvSpPr>
        <p:spPr>
          <a:xfrm flipV="1">
            <a:off x="11512083" y="1934170"/>
            <a:ext cx="11195131" cy="1"/>
          </a:xfrm>
          <a:prstGeom prst="line">
            <a:avLst/>
          </a:prstGeom>
          <a:ln w="12700">
            <a:solidFill>
              <a:srgbClr val="A7A7A7"/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 SD 산돌고딕 Neo 일반체"/>
              <a:sym typeface="Apple SD 산돌고딕 Neo 일반체"/>
            </a:endParaRPr>
          </a:p>
        </p:txBody>
      </p:sp>
      <p:grpSp>
        <p:nvGrpSpPr>
          <p:cNvPr id="4" name="그룹 16">
            <a:extLst>
              <a:ext uri="{FF2B5EF4-FFF2-40B4-BE49-F238E27FC236}">
                <a16:creationId xmlns:a16="http://schemas.microsoft.com/office/drawing/2014/main" id="{571062F4-4EFE-499C-A37C-9212D1343C7E}"/>
              </a:ext>
            </a:extLst>
          </p:cNvPr>
          <p:cNvGrpSpPr/>
          <p:nvPr/>
        </p:nvGrpSpPr>
        <p:grpSpPr>
          <a:xfrm>
            <a:off x="1852685" y="4098151"/>
            <a:ext cx="20678630" cy="8961195"/>
            <a:chOff x="3404638" y="3709954"/>
            <a:chExt cx="5731510" cy="3129057"/>
          </a:xfrm>
        </p:grpSpPr>
        <p:pic>
          <p:nvPicPr>
            <p:cNvPr id="6" name="그림 13" descr="C:\semiPj\data\drive-download-20191220T052716Z-001\rain_octa.png">
              <a:extLst>
                <a:ext uri="{FF2B5EF4-FFF2-40B4-BE49-F238E27FC236}">
                  <a16:creationId xmlns:a16="http://schemas.microsoft.com/office/drawing/2014/main" id="{21DC623C-4191-4E71-A88B-2D0A44EAA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638" y="3709954"/>
              <a:ext cx="5731510" cy="1431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그림 14" descr="C:\semiPj\data\drive-download-20191220T052716Z-001\rain_visibility.png">
              <a:extLst>
                <a:ext uri="{FF2B5EF4-FFF2-40B4-BE49-F238E27FC236}">
                  <a16:creationId xmlns:a16="http://schemas.microsoft.com/office/drawing/2014/main" id="{2CB83EF0-26CC-486E-B99C-16F9039DF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638" y="5407086"/>
              <a:ext cx="5731510" cy="1431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데이터 분석 과정">
            <a:extLst>
              <a:ext uri="{FF2B5EF4-FFF2-40B4-BE49-F238E27FC236}">
                <a16:creationId xmlns:a16="http://schemas.microsoft.com/office/drawing/2014/main" id="{0692BF51-8AB7-4ED3-888B-3B6C2878682C}"/>
              </a:ext>
            </a:extLst>
          </p:cNvPr>
          <p:cNvSpPr txBox="1"/>
          <p:nvPr/>
        </p:nvSpPr>
        <p:spPr>
          <a:xfrm>
            <a:off x="0" y="2796272"/>
            <a:ext cx="24384000" cy="69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825500">
              <a:lnSpc>
                <a:spcPct val="80000"/>
              </a:lnSpc>
              <a:defRPr sz="4000">
                <a:solidFill>
                  <a:srgbClr val="1D3E5C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 dirty="0">
                <a:latin typeface="+mn-ea"/>
                <a:ea typeface="+mn-ea"/>
              </a:rPr>
              <a:t>지연</a:t>
            </a:r>
            <a:r>
              <a:rPr lang="en-US" altLang="ko-KR" sz="4800" b="1" dirty="0">
                <a:latin typeface="+mn-ea"/>
                <a:ea typeface="+mn-ea"/>
              </a:rPr>
              <a:t>/</a:t>
            </a:r>
            <a:r>
              <a:rPr lang="ko-KR" altLang="en-US" sz="4800" b="1" dirty="0">
                <a:latin typeface="+mn-ea"/>
                <a:ea typeface="+mn-ea"/>
              </a:rPr>
              <a:t>결항 시</a:t>
            </a:r>
            <a:r>
              <a:rPr lang="en-US" altLang="ko-KR" sz="4800" b="1" dirty="0">
                <a:latin typeface="+mn-ea"/>
                <a:ea typeface="+mn-ea"/>
              </a:rPr>
              <a:t>, </a:t>
            </a:r>
            <a:r>
              <a:rPr lang="ko-KR" altLang="en-US" sz="4800" b="1" dirty="0">
                <a:latin typeface="+mn-ea"/>
                <a:ea typeface="+mn-ea"/>
              </a:rPr>
              <a:t>기상요소별 시계열 그래프 </a:t>
            </a:r>
            <a:r>
              <a:rPr lang="en-US" altLang="ko-KR" sz="4800" b="1" dirty="0">
                <a:latin typeface="+mn-ea"/>
                <a:ea typeface="+mn-ea"/>
              </a:rPr>
              <a:t>2</a:t>
            </a:r>
            <a:endParaRPr kumimoji="0" lang="en-US" altLang="ko-KR" sz="4800" b="1" i="0" u="none" strike="noStrike" kern="0" cap="none" spc="0" normalizeH="0" baseline="0" noProof="0" dirty="0">
              <a:ln>
                <a:noFill/>
              </a:ln>
              <a:solidFill>
                <a:srgbClr val="1D3E5C"/>
              </a:solidFill>
              <a:effectLst/>
              <a:uLnTx/>
              <a:uFillTx/>
              <a:latin typeface="+mn-ea"/>
              <a:ea typeface="+mn-ea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22114687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3. Data Analytics"/>
          <p:cNvSpPr txBox="1"/>
          <p:nvPr/>
        </p:nvSpPr>
        <p:spPr>
          <a:xfrm>
            <a:off x="1627188" y="1310995"/>
            <a:ext cx="9695493" cy="84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 defTabSz="825500">
              <a:defRPr>
                <a:solidFill>
                  <a:srgbClr val="DCDEE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DCDEE0"/>
                </a:solidFill>
                <a:effectLst/>
                <a:uLnTx/>
                <a:uFillTx/>
                <a:latin typeface="Impact"/>
                <a:sym typeface="Impact"/>
              </a:rPr>
              <a:t>. Data Analy</a:t>
            </a:r>
            <a:r>
              <a:rPr kumimoji="0" lang="en-US" sz="5000" b="0" i="0" u="none" strike="noStrike" kern="0" cap="none" spc="0" normalizeH="0" baseline="0" noProof="0" dirty="0">
                <a:ln>
                  <a:noFill/>
                </a:ln>
                <a:solidFill>
                  <a:srgbClr val="DCDEE0"/>
                </a:solidFill>
                <a:effectLst/>
                <a:uLnTx/>
                <a:uFillTx/>
                <a:latin typeface="Impact"/>
                <a:sym typeface="Impact"/>
              </a:rPr>
              <a:t>si</a:t>
            </a:r>
            <a:r>
              <a:rPr kumimoji="0" sz="5000" b="0" i="0" u="none" strike="noStrike" kern="0" cap="none" spc="0" normalizeH="0" baseline="0" noProof="0" dirty="0">
                <a:ln>
                  <a:noFill/>
                </a:ln>
                <a:solidFill>
                  <a:srgbClr val="DCDEE0"/>
                </a:solidFill>
                <a:effectLst/>
                <a:uLnTx/>
                <a:uFillTx/>
                <a:latin typeface="Impact"/>
                <a:sym typeface="Impact"/>
              </a:rPr>
              <a:t>s</a:t>
            </a:r>
          </a:p>
        </p:txBody>
      </p:sp>
      <p:pic>
        <p:nvPicPr>
          <p:cNvPr id="4" name="그림 19" descr="C:\Users\student\Downloads\delayCorr.png">
            <a:extLst>
              <a:ext uri="{FF2B5EF4-FFF2-40B4-BE49-F238E27FC236}">
                <a16:creationId xmlns:a16="http://schemas.microsoft.com/office/drawing/2014/main" id="{F046A5D9-E307-419E-8455-BA4C35F20F1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0"/>
          <a:stretch/>
        </p:blipFill>
        <p:spPr bwMode="auto">
          <a:xfrm>
            <a:off x="2319915" y="2743206"/>
            <a:ext cx="12061103" cy="105848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데이터 분석 과정">
            <a:extLst>
              <a:ext uri="{FF2B5EF4-FFF2-40B4-BE49-F238E27FC236}">
                <a16:creationId xmlns:a16="http://schemas.microsoft.com/office/drawing/2014/main" id="{B41E850D-096A-480A-8D6D-19565C1498A4}"/>
              </a:ext>
            </a:extLst>
          </p:cNvPr>
          <p:cNvSpPr txBox="1"/>
          <p:nvPr/>
        </p:nvSpPr>
        <p:spPr>
          <a:xfrm>
            <a:off x="11741005" y="6455718"/>
            <a:ext cx="12061103" cy="1875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825500">
              <a:lnSpc>
                <a:spcPct val="80000"/>
              </a:lnSpc>
              <a:defRPr sz="4000">
                <a:solidFill>
                  <a:srgbClr val="1D3E5C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 dirty="0">
                <a:latin typeface="+mn-ea"/>
                <a:ea typeface="+mn-ea"/>
              </a:rPr>
              <a:t>기상요인 </a:t>
            </a:r>
            <a:r>
              <a:rPr lang="en-US" altLang="ko-KR" sz="4800" b="1" dirty="0">
                <a:latin typeface="+mn-ea"/>
                <a:ea typeface="+mn-ea"/>
              </a:rPr>
              <a:t>&amp; </a:t>
            </a:r>
            <a:r>
              <a:rPr lang="ko-KR" altLang="en-US" sz="4800" b="1" dirty="0">
                <a:latin typeface="+mn-ea"/>
                <a:ea typeface="+mn-ea"/>
              </a:rPr>
              <a:t>대기환경요인</a:t>
            </a:r>
            <a:endParaRPr lang="en-US" altLang="ko-KR" sz="4800" b="1" dirty="0">
              <a:latin typeface="+mn-ea"/>
              <a:ea typeface="+mn-ea"/>
            </a:endParaRPr>
          </a:p>
          <a:p>
            <a:pPr marL="0" marR="0" lvl="0" indent="0" defTabSz="8255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 dirty="0">
                <a:latin typeface="+mn-ea"/>
                <a:ea typeface="+mn-ea"/>
              </a:rPr>
              <a:t> </a:t>
            </a:r>
            <a:endParaRPr lang="en-US" altLang="ko-KR" sz="4800" b="1" dirty="0">
              <a:latin typeface="+mn-ea"/>
              <a:ea typeface="+mn-ea"/>
            </a:endParaRPr>
          </a:p>
          <a:p>
            <a:pPr marL="0" marR="0" lvl="0" indent="0" defTabSz="8255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 dirty="0">
                <a:latin typeface="+mn-ea"/>
                <a:ea typeface="+mn-ea"/>
              </a:rPr>
              <a:t>상관관계 확인</a:t>
            </a:r>
            <a:endParaRPr kumimoji="0" lang="en-US" altLang="ko-KR" sz="4800" b="1" i="0" u="none" strike="noStrike" kern="0" cap="none" spc="0" normalizeH="0" baseline="0" noProof="0" dirty="0">
              <a:ln>
                <a:noFill/>
              </a:ln>
              <a:solidFill>
                <a:srgbClr val="1D3E5C"/>
              </a:solidFill>
              <a:effectLst/>
              <a:uLnTx/>
              <a:uFillTx/>
              <a:latin typeface="+mn-ea"/>
              <a:ea typeface="+mn-ea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23474687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그룹"/>
          <p:cNvGrpSpPr/>
          <p:nvPr/>
        </p:nvGrpSpPr>
        <p:grpSpPr>
          <a:xfrm>
            <a:off x="13729978" y="3422650"/>
            <a:ext cx="4930815" cy="8407968"/>
            <a:chOff x="103058" y="0"/>
            <a:chExt cx="4930814" cy="8407967"/>
          </a:xfrm>
        </p:grpSpPr>
        <p:sp>
          <p:nvSpPr>
            <p:cNvPr id="341" name="결론"/>
            <p:cNvSpPr txBox="1"/>
            <p:nvPr/>
          </p:nvSpPr>
          <p:spPr>
            <a:xfrm>
              <a:off x="526642" y="5868810"/>
              <a:ext cx="2390842" cy="25391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defTabSz="825500">
                <a:defRPr sz="2600" b="1">
                  <a:solidFill>
                    <a:srgbClr val="252D3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3200" dirty="0" err="1"/>
                <a:t>결론</a:t>
              </a:r>
              <a:endParaRPr lang="en-US" altLang="ko-KR" sz="3200" dirty="0"/>
            </a:p>
            <a:p>
              <a:endParaRPr lang="en-US" altLang="ko-KR" sz="3200" dirty="0"/>
            </a:p>
            <a:p>
              <a:endParaRPr lang="en-US" altLang="ko-KR" sz="3200" dirty="0"/>
            </a:p>
            <a:p>
              <a:r>
                <a:rPr lang="ko-KR" altLang="en-US" sz="3200" dirty="0">
                  <a:solidFill>
                    <a:schemeClr val="bg2">
                      <a:lumMod val="50000"/>
                    </a:schemeClr>
                  </a:solidFill>
                </a:rPr>
                <a:t>개선사항</a:t>
              </a:r>
              <a:endParaRPr lang="en-US" altLang="ko-KR" sz="3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ko-KR" altLang="en-US" sz="3200" dirty="0">
                  <a:solidFill>
                    <a:schemeClr val="bg2">
                      <a:lumMod val="50000"/>
                    </a:schemeClr>
                  </a:solidFill>
                </a:rPr>
                <a:t>기대효과</a:t>
              </a:r>
              <a:endParaRPr sz="3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348" name="그룹"/>
            <p:cNvGrpSpPr/>
            <p:nvPr/>
          </p:nvGrpSpPr>
          <p:grpSpPr>
            <a:xfrm>
              <a:off x="103058" y="0"/>
              <a:ext cx="4930814" cy="5041811"/>
              <a:chOff x="-2" y="0"/>
              <a:chExt cx="4930812" cy="5041810"/>
            </a:xfrm>
          </p:grpSpPr>
          <p:grpSp>
            <p:nvGrpSpPr>
              <p:cNvPr id="346" name="그룹"/>
              <p:cNvGrpSpPr/>
              <p:nvPr/>
            </p:nvGrpSpPr>
            <p:grpSpPr>
              <a:xfrm>
                <a:off x="-2" y="0"/>
                <a:ext cx="4930812" cy="5041810"/>
                <a:chOff x="-1" y="0"/>
                <a:chExt cx="4930810" cy="5041809"/>
              </a:xfrm>
            </p:grpSpPr>
            <p:pic>
              <p:nvPicPr>
                <p:cNvPr id="343" name="스크린샷 2019-12-15 16.49.53.png" descr="스크린샷 2019-12-15 16.49.53.png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42148" y="2922001"/>
                  <a:ext cx="990883" cy="102669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344" name="도형"/>
                <p:cNvSpPr/>
                <p:nvPr/>
              </p:nvSpPr>
              <p:spPr>
                <a:xfrm>
                  <a:off x="346257" y="0"/>
                  <a:ext cx="4584552" cy="45848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521" h="21047" extrusionOk="0">
                      <a:moveTo>
                        <a:pt x="14993" y="0"/>
                      </a:moveTo>
                      <a:cubicBezTo>
                        <a:pt x="13579" y="0"/>
                        <a:pt x="12164" y="553"/>
                        <a:pt x="11085" y="1660"/>
                      </a:cubicBezTo>
                      <a:lnTo>
                        <a:pt x="1619" y="11368"/>
                      </a:lnTo>
                      <a:cubicBezTo>
                        <a:pt x="-540" y="13582"/>
                        <a:pt x="-540" y="17173"/>
                        <a:pt x="1619" y="19386"/>
                      </a:cubicBezTo>
                      <a:cubicBezTo>
                        <a:pt x="3777" y="21600"/>
                        <a:pt x="7276" y="21600"/>
                        <a:pt x="9435" y="19386"/>
                      </a:cubicBezTo>
                      <a:lnTo>
                        <a:pt x="18901" y="9678"/>
                      </a:lnTo>
                      <a:cubicBezTo>
                        <a:pt x="21060" y="7464"/>
                        <a:pt x="21060" y="3873"/>
                        <a:pt x="18901" y="1660"/>
                      </a:cubicBezTo>
                      <a:cubicBezTo>
                        <a:pt x="17822" y="553"/>
                        <a:pt x="16408" y="0"/>
                        <a:pt x="14993" y="0"/>
                      </a:cubicBezTo>
                      <a:close/>
                      <a:moveTo>
                        <a:pt x="5484" y="11059"/>
                      </a:moveTo>
                      <a:cubicBezTo>
                        <a:pt x="6572" y="11059"/>
                        <a:pt x="7661" y="11484"/>
                        <a:pt x="8492" y="12336"/>
                      </a:cubicBezTo>
                      <a:cubicBezTo>
                        <a:pt x="10152" y="14039"/>
                        <a:pt x="10152" y="16801"/>
                        <a:pt x="8492" y="18505"/>
                      </a:cubicBezTo>
                      <a:cubicBezTo>
                        <a:pt x="6831" y="20208"/>
                        <a:pt x="4137" y="20208"/>
                        <a:pt x="2477" y="18505"/>
                      </a:cubicBezTo>
                      <a:cubicBezTo>
                        <a:pt x="816" y="16801"/>
                        <a:pt x="816" y="14039"/>
                        <a:pt x="2477" y="12336"/>
                      </a:cubicBezTo>
                      <a:cubicBezTo>
                        <a:pt x="3307" y="11484"/>
                        <a:pt x="4396" y="11059"/>
                        <a:pt x="5484" y="11059"/>
                      </a:cubicBezTo>
                      <a:close/>
                    </a:path>
                  </a:pathLst>
                </a:custGeom>
                <a:solidFill>
                  <a:srgbClr val="4FDAB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l" defTabSz="825500">
                    <a:defRPr sz="2000">
                      <a:solidFill>
                        <a:srgbClr val="252D3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345" name="도형"/>
                <p:cNvSpPr/>
                <p:nvPr/>
              </p:nvSpPr>
              <p:spPr>
                <a:xfrm>
                  <a:off x="-1" y="3890046"/>
                  <a:ext cx="3024099" cy="11517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61" h="18840" extrusionOk="0">
                      <a:moveTo>
                        <a:pt x="336" y="22"/>
                      </a:moveTo>
                      <a:cubicBezTo>
                        <a:pt x="271" y="53"/>
                        <a:pt x="209" y="125"/>
                        <a:pt x="153" y="230"/>
                      </a:cubicBezTo>
                      <a:cubicBezTo>
                        <a:pt x="10" y="494"/>
                        <a:pt x="-39" y="941"/>
                        <a:pt x="34" y="1327"/>
                      </a:cubicBezTo>
                      <a:cubicBezTo>
                        <a:pt x="619" y="4768"/>
                        <a:pt x="1510" y="8000"/>
                        <a:pt x="2722" y="10779"/>
                      </a:cubicBezTo>
                      <a:cubicBezTo>
                        <a:pt x="7407" y="21527"/>
                        <a:pt x="15003" y="21527"/>
                        <a:pt x="19688" y="10779"/>
                      </a:cubicBezTo>
                      <a:cubicBezTo>
                        <a:pt x="20029" y="9995"/>
                        <a:pt x="20330" y="9158"/>
                        <a:pt x="20619" y="8305"/>
                      </a:cubicBezTo>
                      <a:lnTo>
                        <a:pt x="21088" y="9162"/>
                      </a:lnTo>
                      <a:lnTo>
                        <a:pt x="21561" y="4014"/>
                      </a:lnTo>
                      <a:lnTo>
                        <a:pt x="19484" y="6241"/>
                      </a:lnTo>
                      <a:lnTo>
                        <a:pt x="19948" y="7085"/>
                      </a:lnTo>
                      <a:cubicBezTo>
                        <a:pt x="19680" y="7879"/>
                        <a:pt x="19400" y="8661"/>
                        <a:pt x="19082" y="9389"/>
                      </a:cubicBezTo>
                      <a:cubicBezTo>
                        <a:pt x="14732" y="19371"/>
                        <a:pt x="7678" y="19371"/>
                        <a:pt x="3327" y="9389"/>
                      </a:cubicBezTo>
                      <a:cubicBezTo>
                        <a:pt x="2201" y="6806"/>
                        <a:pt x="1372" y="3806"/>
                        <a:pt x="829" y="606"/>
                      </a:cubicBezTo>
                      <a:cubicBezTo>
                        <a:pt x="742" y="150"/>
                        <a:pt x="531" y="-73"/>
                        <a:pt x="336" y="22"/>
                      </a:cubicBezTo>
                      <a:close/>
                    </a:path>
                  </a:pathLst>
                </a:custGeom>
                <a:solidFill>
                  <a:srgbClr val="DFDCE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l" defTabSz="825500">
                    <a:defRPr sz="2000">
                      <a:solidFill>
                        <a:srgbClr val="252D3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</p:grpSp>
          <p:sp>
            <p:nvSpPr>
              <p:cNvPr id="347" name="04"/>
              <p:cNvSpPr txBox="1"/>
              <p:nvPr/>
            </p:nvSpPr>
            <p:spPr>
              <a:xfrm>
                <a:off x="3003856" y="728010"/>
                <a:ext cx="1288621" cy="1016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defTabSz="825500">
                  <a:defRPr sz="6000">
                    <a:solidFill>
                      <a:srgbClr val="FFFFFF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t>04</a:t>
                </a:r>
              </a:p>
            </p:txBody>
          </p:sp>
        </p:grpSp>
      </p:grpSp>
      <p:grpSp>
        <p:nvGrpSpPr>
          <p:cNvPr id="359" name="그룹"/>
          <p:cNvGrpSpPr/>
          <p:nvPr/>
        </p:nvGrpSpPr>
        <p:grpSpPr>
          <a:xfrm>
            <a:off x="9710429" y="3422650"/>
            <a:ext cx="4930812" cy="8407968"/>
            <a:chOff x="84209" y="0"/>
            <a:chExt cx="4930810" cy="8407967"/>
          </a:xfrm>
        </p:grpSpPr>
        <p:sp>
          <p:nvSpPr>
            <p:cNvPr id="350" name="데이터 분석"/>
            <p:cNvSpPr txBox="1"/>
            <p:nvPr/>
          </p:nvSpPr>
          <p:spPr>
            <a:xfrm>
              <a:off x="894058" y="5868810"/>
              <a:ext cx="2390842" cy="25391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defTabSz="825500">
                <a:defRPr sz="2600" b="1">
                  <a:solidFill>
                    <a:srgbClr val="252D3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3200" dirty="0" err="1"/>
                <a:t>데이터</a:t>
              </a:r>
              <a:r>
                <a:rPr sz="3200" dirty="0"/>
                <a:t> </a:t>
              </a:r>
              <a:r>
                <a:rPr sz="3200" dirty="0" err="1"/>
                <a:t>분석</a:t>
              </a:r>
              <a:r>
                <a:rPr lang="en-US" altLang="ko-KR" sz="3200" dirty="0"/>
                <a:t> </a:t>
              </a:r>
              <a:r>
                <a:rPr lang="ko-KR" altLang="en-US" sz="3200" dirty="0"/>
                <a:t>결과</a:t>
              </a:r>
              <a:endParaRPr lang="en-US" altLang="ko-KR" sz="3200" dirty="0"/>
            </a:p>
            <a:p>
              <a:endParaRPr lang="en-US" altLang="ko-KR" sz="3200" dirty="0"/>
            </a:p>
            <a:p>
              <a:r>
                <a:rPr lang="ko-KR" altLang="en-US" sz="3200" dirty="0">
                  <a:solidFill>
                    <a:schemeClr val="bg2">
                      <a:lumMod val="50000"/>
                    </a:schemeClr>
                  </a:solidFill>
                </a:rPr>
                <a:t>상관관계</a:t>
              </a:r>
              <a:endParaRPr lang="en-US" altLang="ko-KR" sz="3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ko-KR" altLang="en-US" sz="3200" dirty="0">
                  <a:solidFill>
                    <a:schemeClr val="bg2">
                      <a:lumMod val="50000"/>
                    </a:schemeClr>
                  </a:solidFill>
                </a:rPr>
                <a:t>시각화</a:t>
              </a:r>
              <a:endParaRPr sz="3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358" name="그룹"/>
            <p:cNvGrpSpPr/>
            <p:nvPr/>
          </p:nvGrpSpPr>
          <p:grpSpPr>
            <a:xfrm>
              <a:off x="84209" y="0"/>
              <a:ext cx="4930810" cy="5041809"/>
              <a:chOff x="0" y="0"/>
              <a:chExt cx="4930808" cy="5041808"/>
            </a:xfrm>
          </p:grpSpPr>
          <p:grpSp>
            <p:nvGrpSpPr>
              <p:cNvPr id="356" name="그룹"/>
              <p:cNvGrpSpPr/>
              <p:nvPr/>
            </p:nvGrpSpPr>
            <p:grpSpPr>
              <a:xfrm>
                <a:off x="-1" y="0"/>
                <a:ext cx="4930810" cy="5041809"/>
                <a:chOff x="0" y="0"/>
                <a:chExt cx="4930808" cy="5041808"/>
              </a:xfrm>
            </p:grpSpPr>
            <p:grpSp>
              <p:nvGrpSpPr>
                <p:cNvPr id="354" name="그룹"/>
                <p:cNvGrpSpPr/>
                <p:nvPr/>
              </p:nvGrpSpPr>
              <p:grpSpPr>
                <a:xfrm>
                  <a:off x="-1" y="0"/>
                  <a:ext cx="4930810" cy="5041809"/>
                  <a:chOff x="0" y="0"/>
                  <a:chExt cx="4930808" cy="5041808"/>
                </a:xfrm>
              </p:grpSpPr>
              <p:sp>
                <p:nvSpPr>
                  <p:cNvPr id="352" name="도형"/>
                  <p:cNvSpPr/>
                  <p:nvPr/>
                </p:nvSpPr>
                <p:spPr>
                  <a:xfrm>
                    <a:off x="346257" y="0"/>
                    <a:ext cx="4584552" cy="458482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0521" h="21047" extrusionOk="0">
                        <a:moveTo>
                          <a:pt x="14993" y="0"/>
                        </a:moveTo>
                        <a:cubicBezTo>
                          <a:pt x="13579" y="0"/>
                          <a:pt x="12164" y="553"/>
                          <a:pt x="11085" y="1660"/>
                        </a:cubicBezTo>
                        <a:lnTo>
                          <a:pt x="1619" y="11368"/>
                        </a:lnTo>
                        <a:cubicBezTo>
                          <a:pt x="-540" y="13582"/>
                          <a:pt x="-540" y="17173"/>
                          <a:pt x="1619" y="19386"/>
                        </a:cubicBezTo>
                        <a:cubicBezTo>
                          <a:pt x="3777" y="21600"/>
                          <a:pt x="7276" y="21600"/>
                          <a:pt x="9435" y="19386"/>
                        </a:cubicBezTo>
                        <a:lnTo>
                          <a:pt x="18901" y="9678"/>
                        </a:lnTo>
                        <a:cubicBezTo>
                          <a:pt x="21060" y="7464"/>
                          <a:pt x="21060" y="3873"/>
                          <a:pt x="18901" y="1660"/>
                        </a:cubicBezTo>
                        <a:cubicBezTo>
                          <a:pt x="17822" y="553"/>
                          <a:pt x="16408" y="0"/>
                          <a:pt x="14993" y="0"/>
                        </a:cubicBezTo>
                        <a:close/>
                        <a:moveTo>
                          <a:pt x="5484" y="11059"/>
                        </a:moveTo>
                        <a:cubicBezTo>
                          <a:pt x="6572" y="11059"/>
                          <a:pt x="7661" y="11484"/>
                          <a:pt x="8492" y="12336"/>
                        </a:cubicBezTo>
                        <a:cubicBezTo>
                          <a:pt x="10152" y="14039"/>
                          <a:pt x="10152" y="16801"/>
                          <a:pt x="8492" y="18505"/>
                        </a:cubicBezTo>
                        <a:cubicBezTo>
                          <a:pt x="6831" y="20208"/>
                          <a:pt x="4137" y="20208"/>
                          <a:pt x="2477" y="18505"/>
                        </a:cubicBezTo>
                        <a:cubicBezTo>
                          <a:pt x="816" y="16801"/>
                          <a:pt x="816" y="14039"/>
                          <a:pt x="2477" y="12336"/>
                        </a:cubicBezTo>
                        <a:cubicBezTo>
                          <a:pt x="3307" y="11484"/>
                          <a:pt x="4396" y="11059"/>
                          <a:pt x="5484" y="11059"/>
                        </a:cubicBezTo>
                        <a:close/>
                      </a:path>
                    </a:pathLst>
                  </a:custGeom>
                  <a:solidFill>
                    <a:srgbClr val="B3DA4D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algn="l" defTabSz="825500">
                      <a:defRPr sz="2000">
                        <a:solidFill>
                          <a:srgbClr val="252D3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3" name="도형"/>
                  <p:cNvSpPr/>
                  <p:nvPr/>
                </p:nvSpPr>
                <p:spPr>
                  <a:xfrm>
                    <a:off x="-1" y="3890046"/>
                    <a:ext cx="3024099" cy="115176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561" h="18840" extrusionOk="0">
                        <a:moveTo>
                          <a:pt x="336" y="22"/>
                        </a:moveTo>
                        <a:cubicBezTo>
                          <a:pt x="271" y="53"/>
                          <a:pt x="209" y="125"/>
                          <a:pt x="153" y="230"/>
                        </a:cubicBezTo>
                        <a:cubicBezTo>
                          <a:pt x="10" y="494"/>
                          <a:pt x="-39" y="941"/>
                          <a:pt x="34" y="1327"/>
                        </a:cubicBezTo>
                        <a:cubicBezTo>
                          <a:pt x="619" y="4768"/>
                          <a:pt x="1510" y="8000"/>
                          <a:pt x="2722" y="10779"/>
                        </a:cubicBezTo>
                        <a:cubicBezTo>
                          <a:pt x="7407" y="21527"/>
                          <a:pt x="15003" y="21527"/>
                          <a:pt x="19688" y="10779"/>
                        </a:cubicBezTo>
                        <a:cubicBezTo>
                          <a:pt x="20029" y="9995"/>
                          <a:pt x="20330" y="9158"/>
                          <a:pt x="20619" y="8305"/>
                        </a:cubicBezTo>
                        <a:lnTo>
                          <a:pt x="21088" y="9162"/>
                        </a:lnTo>
                        <a:lnTo>
                          <a:pt x="21561" y="4014"/>
                        </a:lnTo>
                        <a:lnTo>
                          <a:pt x="19484" y="6241"/>
                        </a:lnTo>
                        <a:lnTo>
                          <a:pt x="19948" y="7085"/>
                        </a:lnTo>
                        <a:cubicBezTo>
                          <a:pt x="19680" y="7879"/>
                          <a:pt x="19400" y="8661"/>
                          <a:pt x="19082" y="9389"/>
                        </a:cubicBezTo>
                        <a:cubicBezTo>
                          <a:pt x="14732" y="19371"/>
                          <a:pt x="7678" y="19371"/>
                          <a:pt x="3327" y="9389"/>
                        </a:cubicBezTo>
                        <a:cubicBezTo>
                          <a:pt x="2201" y="6806"/>
                          <a:pt x="1372" y="3806"/>
                          <a:pt x="829" y="606"/>
                        </a:cubicBezTo>
                        <a:cubicBezTo>
                          <a:pt x="742" y="150"/>
                          <a:pt x="531" y="-73"/>
                          <a:pt x="336" y="22"/>
                        </a:cubicBezTo>
                        <a:close/>
                      </a:path>
                    </a:pathLst>
                  </a:custGeom>
                  <a:solidFill>
                    <a:srgbClr val="DFDCE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algn="l" defTabSz="825500">
                      <a:defRPr sz="2000">
                        <a:solidFill>
                          <a:srgbClr val="252D3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pic>
              <p:nvPicPr>
                <p:cNvPr id="355" name="스크린샷 2019-12-15 16.49.17.png" descr="스크린샷 2019-12-15 16.49.17.pn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16085" y="2868743"/>
                  <a:ext cx="1108834" cy="102669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357" name="03"/>
              <p:cNvSpPr txBox="1"/>
              <p:nvPr/>
            </p:nvSpPr>
            <p:spPr>
              <a:xfrm>
                <a:off x="3003856" y="728010"/>
                <a:ext cx="1288621" cy="1016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defTabSz="825500">
                  <a:defRPr sz="6000">
                    <a:solidFill>
                      <a:srgbClr val="FFFFFF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t>03</a:t>
                </a:r>
              </a:p>
            </p:txBody>
          </p:sp>
        </p:grpSp>
      </p:grpSp>
      <p:grpSp>
        <p:nvGrpSpPr>
          <p:cNvPr id="369" name="그룹"/>
          <p:cNvGrpSpPr/>
          <p:nvPr/>
        </p:nvGrpSpPr>
        <p:grpSpPr>
          <a:xfrm>
            <a:off x="5690879" y="3422650"/>
            <a:ext cx="4930812" cy="8407969"/>
            <a:chOff x="65359" y="0"/>
            <a:chExt cx="4930810" cy="8407968"/>
          </a:xfrm>
        </p:grpSpPr>
        <p:sp>
          <p:nvSpPr>
            <p:cNvPr id="360" name="분석 계획"/>
            <p:cNvSpPr txBox="1"/>
            <p:nvPr/>
          </p:nvSpPr>
          <p:spPr>
            <a:xfrm>
              <a:off x="698617" y="5868811"/>
              <a:ext cx="2390842" cy="25391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defTabSz="825500">
                <a:defRPr sz="2600" b="1">
                  <a:solidFill>
                    <a:srgbClr val="252D3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ko-KR" altLang="en-US" sz="3200" dirty="0"/>
                <a:t>데이터 </a:t>
              </a:r>
              <a:r>
                <a:rPr sz="3200" dirty="0" err="1"/>
                <a:t>분석</a:t>
              </a:r>
              <a:r>
                <a:rPr lang="en-US" altLang="ko-KR" sz="3200" dirty="0"/>
                <a:t> </a:t>
              </a:r>
              <a:r>
                <a:rPr lang="ko-KR" altLang="en-US" sz="3200" dirty="0"/>
                <a:t>과정</a:t>
              </a:r>
              <a:endParaRPr lang="en-US" altLang="ko-KR" sz="3200" dirty="0"/>
            </a:p>
            <a:p>
              <a:endParaRPr lang="en-US" altLang="ko-KR" sz="3200" dirty="0"/>
            </a:p>
            <a:p>
              <a:r>
                <a:rPr lang="ko-KR" altLang="en-US" sz="3200" dirty="0" err="1">
                  <a:solidFill>
                    <a:schemeClr val="bg2">
                      <a:lumMod val="50000"/>
                    </a:schemeClr>
                  </a:solidFill>
                </a:rPr>
                <a:t>전처리</a:t>
              </a:r>
              <a:endParaRPr lang="en-US" altLang="ko-KR" sz="3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ko-KR" altLang="en-US" sz="3200" dirty="0">
                  <a:solidFill>
                    <a:schemeClr val="bg2">
                      <a:lumMod val="50000"/>
                    </a:schemeClr>
                  </a:solidFill>
                </a:rPr>
                <a:t>상관관계</a:t>
              </a:r>
              <a:endParaRPr sz="3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368" name="그룹"/>
            <p:cNvGrpSpPr/>
            <p:nvPr/>
          </p:nvGrpSpPr>
          <p:grpSpPr>
            <a:xfrm>
              <a:off x="65359" y="0"/>
              <a:ext cx="4930810" cy="5041809"/>
              <a:chOff x="0" y="0"/>
              <a:chExt cx="4930808" cy="5041808"/>
            </a:xfrm>
          </p:grpSpPr>
          <p:grpSp>
            <p:nvGrpSpPr>
              <p:cNvPr id="366" name="그룹"/>
              <p:cNvGrpSpPr/>
              <p:nvPr/>
            </p:nvGrpSpPr>
            <p:grpSpPr>
              <a:xfrm>
                <a:off x="-1" y="0"/>
                <a:ext cx="4930810" cy="5041809"/>
                <a:chOff x="0" y="0"/>
                <a:chExt cx="4930808" cy="5041808"/>
              </a:xfrm>
            </p:grpSpPr>
            <p:grpSp>
              <p:nvGrpSpPr>
                <p:cNvPr id="364" name="그룹"/>
                <p:cNvGrpSpPr/>
                <p:nvPr/>
              </p:nvGrpSpPr>
              <p:grpSpPr>
                <a:xfrm>
                  <a:off x="-1" y="0"/>
                  <a:ext cx="4930810" cy="5041809"/>
                  <a:chOff x="0" y="0"/>
                  <a:chExt cx="4930808" cy="5041808"/>
                </a:xfrm>
              </p:grpSpPr>
              <p:sp>
                <p:nvSpPr>
                  <p:cNvPr id="362" name="도형"/>
                  <p:cNvSpPr/>
                  <p:nvPr/>
                </p:nvSpPr>
                <p:spPr>
                  <a:xfrm>
                    <a:off x="346257" y="0"/>
                    <a:ext cx="4584552" cy="458482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0521" h="21047" extrusionOk="0">
                        <a:moveTo>
                          <a:pt x="14993" y="0"/>
                        </a:moveTo>
                        <a:cubicBezTo>
                          <a:pt x="13579" y="0"/>
                          <a:pt x="12164" y="553"/>
                          <a:pt x="11085" y="1660"/>
                        </a:cubicBezTo>
                        <a:lnTo>
                          <a:pt x="1619" y="11368"/>
                        </a:lnTo>
                        <a:cubicBezTo>
                          <a:pt x="-540" y="13582"/>
                          <a:pt x="-540" y="17173"/>
                          <a:pt x="1619" y="19386"/>
                        </a:cubicBezTo>
                        <a:cubicBezTo>
                          <a:pt x="3777" y="21600"/>
                          <a:pt x="7276" y="21600"/>
                          <a:pt x="9435" y="19386"/>
                        </a:cubicBezTo>
                        <a:lnTo>
                          <a:pt x="18901" y="9678"/>
                        </a:lnTo>
                        <a:cubicBezTo>
                          <a:pt x="21060" y="7464"/>
                          <a:pt x="21060" y="3873"/>
                          <a:pt x="18901" y="1660"/>
                        </a:cubicBezTo>
                        <a:cubicBezTo>
                          <a:pt x="17822" y="553"/>
                          <a:pt x="16408" y="0"/>
                          <a:pt x="14993" y="0"/>
                        </a:cubicBezTo>
                        <a:close/>
                        <a:moveTo>
                          <a:pt x="5484" y="11059"/>
                        </a:moveTo>
                        <a:cubicBezTo>
                          <a:pt x="6572" y="11059"/>
                          <a:pt x="7661" y="11484"/>
                          <a:pt x="8492" y="12336"/>
                        </a:cubicBezTo>
                        <a:cubicBezTo>
                          <a:pt x="10152" y="14039"/>
                          <a:pt x="10152" y="16801"/>
                          <a:pt x="8492" y="18505"/>
                        </a:cubicBezTo>
                        <a:cubicBezTo>
                          <a:pt x="6831" y="20208"/>
                          <a:pt x="4137" y="20208"/>
                          <a:pt x="2477" y="18505"/>
                        </a:cubicBezTo>
                        <a:cubicBezTo>
                          <a:pt x="816" y="16801"/>
                          <a:pt x="816" y="14039"/>
                          <a:pt x="2477" y="12336"/>
                        </a:cubicBezTo>
                        <a:cubicBezTo>
                          <a:pt x="3307" y="11484"/>
                          <a:pt x="4396" y="11059"/>
                          <a:pt x="5484" y="11059"/>
                        </a:cubicBezTo>
                        <a:close/>
                      </a:path>
                    </a:pathLst>
                  </a:custGeom>
                  <a:solidFill>
                    <a:srgbClr val="F09E5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algn="l" defTabSz="825500">
                      <a:defRPr sz="2000">
                        <a:solidFill>
                          <a:srgbClr val="252D3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3" name="도형"/>
                  <p:cNvSpPr/>
                  <p:nvPr/>
                </p:nvSpPr>
                <p:spPr>
                  <a:xfrm>
                    <a:off x="-1" y="3890046"/>
                    <a:ext cx="3024099" cy="115176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561" h="18840" extrusionOk="0">
                        <a:moveTo>
                          <a:pt x="336" y="22"/>
                        </a:moveTo>
                        <a:cubicBezTo>
                          <a:pt x="271" y="53"/>
                          <a:pt x="209" y="125"/>
                          <a:pt x="153" y="230"/>
                        </a:cubicBezTo>
                        <a:cubicBezTo>
                          <a:pt x="10" y="494"/>
                          <a:pt x="-39" y="941"/>
                          <a:pt x="34" y="1327"/>
                        </a:cubicBezTo>
                        <a:cubicBezTo>
                          <a:pt x="619" y="4768"/>
                          <a:pt x="1510" y="8000"/>
                          <a:pt x="2722" y="10779"/>
                        </a:cubicBezTo>
                        <a:cubicBezTo>
                          <a:pt x="7407" y="21527"/>
                          <a:pt x="15003" y="21527"/>
                          <a:pt x="19688" y="10779"/>
                        </a:cubicBezTo>
                        <a:cubicBezTo>
                          <a:pt x="20029" y="9995"/>
                          <a:pt x="20330" y="9158"/>
                          <a:pt x="20619" y="8305"/>
                        </a:cubicBezTo>
                        <a:lnTo>
                          <a:pt x="21088" y="9162"/>
                        </a:lnTo>
                        <a:lnTo>
                          <a:pt x="21561" y="4014"/>
                        </a:lnTo>
                        <a:lnTo>
                          <a:pt x="19484" y="6241"/>
                        </a:lnTo>
                        <a:lnTo>
                          <a:pt x="19948" y="7085"/>
                        </a:lnTo>
                        <a:cubicBezTo>
                          <a:pt x="19680" y="7879"/>
                          <a:pt x="19400" y="8661"/>
                          <a:pt x="19082" y="9389"/>
                        </a:cubicBezTo>
                        <a:cubicBezTo>
                          <a:pt x="14732" y="19371"/>
                          <a:pt x="7678" y="19371"/>
                          <a:pt x="3327" y="9389"/>
                        </a:cubicBezTo>
                        <a:cubicBezTo>
                          <a:pt x="2201" y="6806"/>
                          <a:pt x="1372" y="3806"/>
                          <a:pt x="829" y="606"/>
                        </a:cubicBezTo>
                        <a:cubicBezTo>
                          <a:pt x="742" y="150"/>
                          <a:pt x="531" y="-73"/>
                          <a:pt x="336" y="22"/>
                        </a:cubicBezTo>
                        <a:close/>
                      </a:path>
                    </a:pathLst>
                  </a:custGeom>
                  <a:solidFill>
                    <a:srgbClr val="DFDCE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algn="l" defTabSz="825500">
                      <a:defRPr sz="2000">
                        <a:solidFill>
                          <a:srgbClr val="252D3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pic>
              <p:nvPicPr>
                <p:cNvPr id="365" name="스크린샷 2019-12-15 16.49.39.png" descr="스크린샷 2019-12-15 16.49.39.png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8348" y="2940050"/>
                  <a:ext cx="863601" cy="9906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367" name="02"/>
              <p:cNvSpPr txBox="1"/>
              <p:nvPr/>
            </p:nvSpPr>
            <p:spPr>
              <a:xfrm>
                <a:off x="3003856" y="728010"/>
                <a:ext cx="1288621" cy="1016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defTabSz="825500">
                  <a:defRPr sz="6000">
                    <a:solidFill>
                      <a:srgbClr val="FFFFFF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380" name="그룹"/>
          <p:cNvGrpSpPr/>
          <p:nvPr/>
        </p:nvGrpSpPr>
        <p:grpSpPr>
          <a:xfrm>
            <a:off x="1671329" y="3422650"/>
            <a:ext cx="4930813" cy="8407970"/>
            <a:chOff x="46509" y="0"/>
            <a:chExt cx="4930811" cy="8407969"/>
          </a:xfrm>
        </p:grpSpPr>
        <p:sp>
          <p:nvSpPr>
            <p:cNvPr id="370" name="분석 배경"/>
            <p:cNvSpPr txBox="1"/>
            <p:nvPr/>
          </p:nvSpPr>
          <p:spPr>
            <a:xfrm>
              <a:off x="227312" y="5868812"/>
              <a:ext cx="3021976" cy="25391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defTabSz="825500">
                <a:defRPr sz="2600" b="1">
                  <a:solidFill>
                    <a:srgbClr val="252D3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ko-KR" altLang="en-US" sz="3200" dirty="0"/>
                <a:t>기획</a:t>
              </a:r>
              <a:r>
                <a:rPr sz="3200" dirty="0"/>
                <a:t> </a:t>
              </a:r>
              <a:r>
                <a:rPr sz="3200" dirty="0" err="1"/>
                <a:t>배경</a:t>
              </a:r>
              <a:endParaRPr lang="en-US" altLang="ko-KR" sz="3200" dirty="0"/>
            </a:p>
            <a:p>
              <a:endParaRPr lang="en-US" altLang="ko-KR" sz="3200" dirty="0"/>
            </a:p>
            <a:p>
              <a:endParaRPr lang="en-US" altLang="ko-KR" sz="3200" dirty="0"/>
            </a:p>
            <a:p>
              <a:r>
                <a:rPr lang="ko-KR" altLang="en-US" sz="3200" dirty="0">
                  <a:solidFill>
                    <a:schemeClr val="bg2">
                      <a:lumMod val="50000"/>
                    </a:schemeClr>
                  </a:solidFill>
                </a:rPr>
                <a:t>항공 지연</a:t>
              </a:r>
              <a:r>
                <a:rPr lang="en-US" altLang="ko-KR" sz="32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ko-KR" altLang="en-US" sz="3200" dirty="0">
                  <a:solidFill>
                    <a:schemeClr val="bg2">
                      <a:lumMod val="50000"/>
                    </a:schemeClr>
                  </a:solidFill>
                </a:rPr>
                <a:t>결항 현상</a:t>
              </a:r>
              <a:endParaRPr sz="3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378" name="그룹"/>
            <p:cNvGrpSpPr/>
            <p:nvPr/>
          </p:nvGrpSpPr>
          <p:grpSpPr>
            <a:xfrm>
              <a:off x="46509" y="0"/>
              <a:ext cx="4930811" cy="5041809"/>
              <a:chOff x="0" y="0"/>
              <a:chExt cx="4930808" cy="5041808"/>
            </a:xfrm>
          </p:grpSpPr>
          <p:grpSp>
            <p:nvGrpSpPr>
              <p:cNvPr id="376" name="그룹"/>
              <p:cNvGrpSpPr/>
              <p:nvPr/>
            </p:nvGrpSpPr>
            <p:grpSpPr>
              <a:xfrm>
                <a:off x="-1" y="0"/>
                <a:ext cx="4930810" cy="5041809"/>
                <a:chOff x="0" y="0"/>
                <a:chExt cx="4930808" cy="5041808"/>
              </a:xfrm>
            </p:grpSpPr>
            <p:grpSp>
              <p:nvGrpSpPr>
                <p:cNvPr id="374" name="그룹"/>
                <p:cNvGrpSpPr/>
                <p:nvPr/>
              </p:nvGrpSpPr>
              <p:grpSpPr>
                <a:xfrm>
                  <a:off x="-1" y="0"/>
                  <a:ext cx="4930810" cy="5041809"/>
                  <a:chOff x="0" y="0"/>
                  <a:chExt cx="4930808" cy="5041808"/>
                </a:xfrm>
              </p:grpSpPr>
              <p:sp>
                <p:nvSpPr>
                  <p:cNvPr id="372" name="도형"/>
                  <p:cNvSpPr/>
                  <p:nvPr/>
                </p:nvSpPr>
                <p:spPr>
                  <a:xfrm>
                    <a:off x="346257" y="0"/>
                    <a:ext cx="4584552" cy="458482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0521" h="21047" extrusionOk="0">
                        <a:moveTo>
                          <a:pt x="14993" y="0"/>
                        </a:moveTo>
                        <a:cubicBezTo>
                          <a:pt x="13579" y="0"/>
                          <a:pt x="12164" y="553"/>
                          <a:pt x="11085" y="1660"/>
                        </a:cubicBezTo>
                        <a:lnTo>
                          <a:pt x="1619" y="11368"/>
                        </a:lnTo>
                        <a:cubicBezTo>
                          <a:pt x="-540" y="13582"/>
                          <a:pt x="-540" y="17173"/>
                          <a:pt x="1619" y="19386"/>
                        </a:cubicBezTo>
                        <a:cubicBezTo>
                          <a:pt x="3777" y="21600"/>
                          <a:pt x="7276" y="21600"/>
                          <a:pt x="9435" y="19386"/>
                        </a:cubicBezTo>
                        <a:lnTo>
                          <a:pt x="18901" y="9678"/>
                        </a:lnTo>
                        <a:cubicBezTo>
                          <a:pt x="21060" y="7464"/>
                          <a:pt x="21060" y="3873"/>
                          <a:pt x="18901" y="1660"/>
                        </a:cubicBezTo>
                        <a:cubicBezTo>
                          <a:pt x="17822" y="553"/>
                          <a:pt x="16408" y="0"/>
                          <a:pt x="14993" y="0"/>
                        </a:cubicBezTo>
                        <a:close/>
                        <a:moveTo>
                          <a:pt x="5484" y="11059"/>
                        </a:moveTo>
                        <a:cubicBezTo>
                          <a:pt x="6572" y="11059"/>
                          <a:pt x="7661" y="11484"/>
                          <a:pt x="8492" y="12336"/>
                        </a:cubicBezTo>
                        <a:cubicBezTo>
                          <a:pt x="10152" y="14039"/>
                          <a:pt x="10152" y="16801"/>
                          <a:pt x="8492" y="18505"/>
                        </a:cubicBezTo>
                        <a:cubicBezTo>
                          <a:pt x="6831" y="20208"/>
                          <a:pt x="4137" y="20208"/>
                          <a:pt x="2477" y="18505"/>
                        </a:cubicBezTo>
                        <a:cubicBezTo>
                          <a:pt x="816" y="16801"/>
                          <a:pt x="816" y="14039"/>
                          <a:pt x="2477" y="12336"/>
                        </a:cubicBezTo>
                        <a:cubicBezTo>
                          <a:pt x="3307" y="11484"/>
                          <a:pt x="4396" y="11059"/>
                          <a:pt x="5484" y="11059"/>
                        </a:cubicBezTo>
                        <a:close/>
                      </a:path>
                    </a:pathLst>
                  </a:custGeom>
                  <a:solidFill>
                    <a:srgbClr val="EC5D5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algn="l" defTabSz="825500">
                      <a:defRPr sz="2000">
                        <a:solidFill>
                          <a:srgbClr val="252D3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3" name="도형"/>
                  <p:cNvSpPr/>
                  <p:nvPr/>
                </p:nvSpPr>
                <p:spPr>
                  <a:xfrm>
                    <a:off x="-1" y="3890046"/>
                    <a:ext cx="3024099" cy="115176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561" h="18840" extrusionOk="0">
                        <a:moveTo>
                          <a:pt x="336" y="22"/>
                        </a:moveTo>
                        <a:cubicBezTo>
                          <a:pt x="271" y="53"/>
                          <a:pt x="209" y="125"/>
                          <a:pt x="153" y="230"/>
                        </a:cubicBezTo>
                        <a:cubicBezTo>
                          <a:pt x="10" y="494"/>
                          <a:pt x="-39" y="941"/>
                          <a:pt x="34" y="1327"/>
                        </a:cubicBezTo>
                        <a:cubicBezTo>
                          <a:pt x="619" y="4768"/>
                          <a:pt x="1510" y="8000"/>
                          <a:pt x="2722" y="10779"/>
                        </a:cubicBezTo>
                        <a:cubicBezTo>
                          <a:pt x="7407" y="21527"/>
                          <a:pt x="15003" y="21527"/>
                          <a:pt x="19688" y="10779"/>
                        </a:cubicBezTo>
                        <a:cubicBezTo>
                          <a:pt x="20029" y="9995"/>
                          <a:pt x="20330" y="9158"/>
                          <a:pt x="20619" y="8305"/>
                        </a:cubicBezTo>
                        <a:lnTo>
                          <a:pt x="21088" y="9162"/>
                        </a:lnTo>
                        <a:lnTo>
                          <a:pt x="21561" y="4014"/>
                        </a:lnTo>
                        <a:lnTo>
                          <a:pt x="19484" y="6241"/>
                        </a:lnTo>
                        <a:lnTo>
                          <a:pt x="19948" y="7085"/>
                        </a:lnTo>
                        <a:cubicBezTo>
                          <a:pt x="19680" y="7879"/>
                          <a:pt x="19400" y="8661"/>
                          <a:pt x="19082" y="9389"/>
                        </a:cubicBezTo>
                        <a:cubicBezTo>
                          <a:pt x="14732" y="19371"/>
                          <a:pt x="7678" y="19371"/>
                          <a:pt x="3327" y="9389"/>
                        </a:cubicBezTo>
                        <a:cubicBezTo>
                          <a:pt x="2201" y="6806"/>
                          <a:pt x="1372" y="3806"/>
                          <a:pt x="829" y="606"/>
                        </a:cubicBezTo>
                        <a:cubicBezTo>
                          <a:pt x="742" y="150"/>
                          <a:pt x="531" y="-73"/>
                          <a:pt x="336" y="22"/>
                        </a:cubicBezTo>
                        <a:close/>
                      </a:path>
                    </a:pathLst>
                  </a:custGeom>
                  <a:solidFill>
                    <a:srgbClr val="DFDCE1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algn="l" defTabSz="825500">
                      <a:defRPr sz="2000">
                        <a:solidFill>
                          <a:srgbClr val="252D3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pic>
              <p:nvPicPr>
                <p:cNvPr id="375" name="스크린샷 2019-12-15 16.50.42.png" descr="스크린샷 2019-12-15 16.50.42.png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19519" y="2893142"/>
                  <a:ext cx="977901" cy="9779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377" name="01"/>
              <p:cNvSpPr txBox="1"/>
              <p:nvPr/>
            </p:nvSpPr>
            <p:spPr>
              <a:xfrm>
                <a:off x="3003856" y="728010"/>
                <a:ext cx="1288621" cy="1016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defTabSz="825500">
                  <a:defRPr sz="6000">
                    <a:solidFill>
                      <a:srgbClr val="FFFFFF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t>01</a:t>
                </a:r>
              </a:p>
            </p:txBody>
          </p:sp>
        </p:grpSp>
      </p:grpSp>
      <p:sp>
        <p:nvSpPr>
          <p:cNvPr id="381" name="선"/>
          <p:cNvSpPr/>
          <p:nvPr/>
        </p:nvSpPr>
        <p:spPr>
          <a:xfrm flipV="1">
            <a:off x="10721024" y="1934170"/>
            <a:ext cx="11986190" cy="1"/>
          </a:xfrm>
          <a:prstGeom prst="line">
            <a:avLst/>
          </a:prstGeom>
          <a:ln w="12700">
            <a:solidFill>
              <a:srgbClr val="A7A7A7"/>
            </a:solidFill>
            <a:miter lim="400000"/>
          </a:ln>
        </p:spPr>
        <p:txBody>
          <a:bodyPr lIns="0" tIns="0" rIns="0" bIns="0" anchor="ctr"/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382" name="WHEN WILL MY FLIGHT BE DELAYED?"/>
          <p:cNvSpPr txBox="1"/>
          <p:nvPr/>
        </p:nvSpPr>
        <p:spPr>
          <a:xfrm>
            <a:off x="1627188" y="1280460"/>
            <a:ext cx="8893090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 defTabSz="825500">
              <a:defRPr>
                <a:solidFill>
                  <a:srgbClr val="DCDEE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WHEN WILL MY FLIGHT BE DELAYED?</a:t>
            </a:r>
          </a:p>
        </p:txBody>
      </p:sp>
      <p:grpSp>
        <p:nvGrpSpPr>
          <p:cNvPr id="391" name="그룹"/>
          <p:cNvGrpSpPr/>
          <p:nvPr/>
        </p:nvGrpSpPr>
        <p:grpSpPr>
          <a:xfrm>
            <a:off x="17749530" y="3422650"/>
            <a:ext cx="4930811" cy="6438198"/>
            <a:chOff x="121910" y="0"/>
            <a:chExt cx="4930810" cy="6438197"/>
          </a:xfrm>
        </p:grpSpPr>
        <p:sp>
          <p:nvSpPr>
            <p:cNvPr id="383" name="참고자료/소스"/>
            <p:cNvSpPr txBox="1"/>
            <p:nvPr/>
          </p:nvSpPr>
          <p:spPr>
            <a:xfrm>
              <a:off x="295037" y="5868810"/>
              <a:ext cx="2677843" cy="569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defTabSz="825500">
                <a:defRPr sz="2600" b="1">
                  <a:solidFill>
                    <a:srgbClr val="252D3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3200" dirty="0" err="1"/>
                <a:t>참고자료</a:t>
              </a:r>
              <a:r>
                <a:rPr sz="3200" dirty="0"/>
                <a:t>/</a:t>
              </a:r>
              <a:r>
                <a:rPr sz="3200" dirty="0" err="1"/>
                <a:t>소스</a:t>
              </a:r>
              <a:endParaRPr sz="3200" dirty="0"/>
            </a:p>
          </p:txBody>
        </p:sp>
        <p:grpSp>
          <p:nvGrpSpPr>
            <p:cNvPr id="389" name="그룹"/>
            <p:cNvGrpSpPr/>
            <p:nvPr/>
          </p:nvGrpSpPr>
          <p:grpSpPr>
            <a:xfrm>
              <a:off x="121910" y="0"/>
              <a:ext cx="4930810" cy="5041809"/>
              <a:chOff x="0" y="0"/>
              <a:chExt cx="4930808" cy="5041808"/>
            </a:xfrm>
          </p:grpSpPr>
          <p:grpSp>
            <p:nvGrpSpPr>
              <p:cNvPr id="387" name="그룹"/>
              <p:cNvGrpSpPr/>
              <p:nvPr/>
            </p:nvGrpSpPr>
            <p:grpSpPr>
              <a:xfrm>
                <a:off x="-1" y="0"/>
                <a:ext cx="4930810" cy="5041809"/>
                <a:chOff x="0" y="0"/>
                <a:chExt cx="4930808" cy="5041808"/>
              </a:xfrm>
            </p:grpSpPr>
            <p:sp>
              <p:nvSpPr>
                <p:cNvPr id="384" name="도형"/>
                <p:cNvSpPr/>
                <p:nvPr/>
              </p:nvSpPr>
              <p:spPr>
                <a:xfrm>
                  <a:off x="346257" y="0"/>
                  <a:ext cx="4584552" cy="45848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521" h="21047" extrusionOk="0">
                      <a:moveTo>
                        <a:pt x="14993" y="0"/>
                      </a:moveTo>
                      <a:cubicBezTo>
                        <a:pt x="13579" y="0"/>
                        <a:pt x="12164" y="553"/>
                        <a:pt x="11085" y="1660"/>
                      </a:cubicBezTo>
                      <a:lnTo>
                        <a:pt x="1619" y="11368"/>
                      </a:lnTo>
                      <a:cubicBezTo>
                        <a:pt x="-540" y="13582"/>
                        <a:pt x="-540" y="17173"/>
                        <a:pt x="1619" y="19386"/>
                      </a:cubicBezTo>
                      <a:cubicBezTo>
                        <a:pt x="3777" y="21600"/>
                        <a:pt x="7276" y="21600"/>
                        <a:pt x="9435" y="19386"/>
                      </a:cubicBezTo>
                      <a:lnTo>
                        <a:pt x="18901" y="9678"/>
                      </a:lnTo>
                      <a:cubicBezTo>
                        <a:pt x="21060" y="7464"/>
                        <a:pt x="21060" y="3873"/>
                        <a:pt x="18901" y="1660"/>
                      </a:cubicBezTo>
                      <a:cubicBezTo>
                        <a:pt x="17822" y="553"/>
                        <a:pt x="16408" y="0"/>
                        <a:pt x="14993" y="0"/>
                      </a:cubicBezTo>
                      <a:close/>
                      <a:moveTo>
                        <a:pt x="5484" y="11059"/>
                      </a:moveTo>
                      <a:cubicBezTo>
                        <a:pt x="6572" y="11059"/>
                        <a:pt x="7661" y="11484"/>
                        <a:pt x="8492" y="12336"/>
                      </a:cubicBezTo>
                      <a:cubicBezTo>
                        <a:pt x="10152" y="14039"/>
                        <a:pt x="10152" y="16801"/>
                        <a:pt x="8492" y="18505"/>
                      </a:cubicBezTo>
                      <a:cubicBezTo>
                        <a:pt x="6831" y="20208"/>
                        <a:pt x="4137" y="20208"/>
                        <a:pt x="2477" y="18505"/>
                      </a:cubicBezTo>
                      <a:cubicBezTo>
                        <a:pt x="816" y="16801"/>
                        <a:pt x="816" y="14039"/>
                        <a:pt x="2477" y="12336"/>
                      </a:cubicBezTo>
                      <a:cubicBezTo>
                        <a:pt x="3307" y="11484"/>
                        <a:pt x="4396" y="11059"/>
                        <a:pt x="5484" y="11059"/>
                      </a:cubicBezTo>
                      <a:close/>
                    </a:path>
                  </a:pathLst>
                </a:custGeom>
                <a:solidFill>
                  <a:srgbClr val="51A7F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l" defTabSz="825500">
                    <a:defRPr sz="2000">
                      <a:solidFill>
                        <a:srgbClr val="252D3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385" name="도형"/>
                <p:cNvSpPr/>
                <p:nvPr/>
              </p:nvSpPr>
              <p:spPr>
                <a:xfrm>
                  <a:off x="-1" y="3890046"/>
                  <a:ext cx="3024099" cy="11517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61" h="18840" extrusionOk="0">
                      <a:moveTo>
                        <a:pt x="336" y="22"/>
                      </a:moveTo>
                      <a:cubicBezTo>
                        <a:pt x="271" y="53"/>
                        <a:pt x="209" y="125"/>
                        <a:pt x="153" y="230"/>
                      </a:cubicBezTo>
                      <a:cubicBezTo>
                        <a:pt x="10" y="494"/>
                        <a:pt x="-39" y="941"/>
                        <a:pt x="34" y="1327"/>
                      </a:cubicBezTo>
                      <a:cubicBezTo>
                        <a:pt x="619" y="4768"/>
                        <a:pt x="1510" y="8000"/>
                        <a:pt x="2722" y="10779"/>
                      </a:cubicBezTo>
                      <a:cubicBezTo>
                        <a:pt x="7407" y="21527"/>
                        <a:pt x="15003" y="21527"/>
                        <a:pt x="19688" y="10779"/>
                      </a:cubicBezTo>
                      <a:cubicBezTo>
                        <a:pt x="20029" y="9995"/>
                        <a:pt x="20330" y="9158"/>
                        <a:pt x="20619" y="8305"/>
                      </a:cubicBezTo>
                      <a:lnTo>
                        <a:pt x="21088" y="9162"/>
                      </a:lnTo>
                      <a:lnTo>
                        <a:pt x="21561" y="4014"/>
                      </a:lnTo>
                      <a:lnTo>
                        <a:pt x="19484" y="6241"/>
                      </a:lnTo>
                      <a:lnTo>
                        <a:pt x="19948" y="7085"/>
                      </a:lnTo>
                      <a:cubicBezTo>
                        <a:pt x="19680" y="7879"/>
                        <a:pt x="19400" y="8661"/>
                        <a:pt x="19082" y="9389"/>
                      </a:cubicBezTo>
                      <a:cubicBezTo>
                        <a:pt x="14732" y="19371"/>
                        <a:pt x="7678" y="19371"/>
                        <a:pt x="3327" y="9389"/>
                      </a:cubicBezTo>
                      <a:cubicBezTo>
                        <a:pt x="2201" y="6806"/>
                        <a:pt x="1372" y="3806"/>
                        <a:pt x="829" y="606"/>
                      </a:cubicBezTo>
                      <a:cubicBezTo>
                        <a:pt x="742" y="150"/>
                        <a:pt x="531" y="-73"/>
                        <a:pt x="336" y="22"/>
                      </a:cubicBezTo>
                      <a:close/>
                    </a:path>
                  </a:pathLst>
                </a:custGeom>
                <a:solidFill>
                  <a:srgbClr val="DFDCE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l" defTabSz="825500">
                    <a:defRPr sz="2000">
                      <a:solidFill>
                        <a:srgbClr val="252D3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pic>
              <p:nvPicPr>
                <p:cNvPr id="386" name="스크린샷 2019-12-15 16.50.35.png" descr="스크린샷 2019-12-15 16.50.35.png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4589" y="2844800"/>
                  <a:ext cx="1066801" cy="11811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388" name="05"/>
              <p:cNvSpPr txBox="1"/>
              <p:nvPr/>
            </p:nvSpPr>
            <p:spPr>
              <a:xfrm>
                <a:off x="3003856" y="728010"/>
                <a:ext cx="1288621" cy="1016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defTabSz="825500">
                  <a:defRPr sz="6000">
                    <a:solidFill>
                      <a:srgbClr val="FFFFFF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t>05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" grpId="4" animBg="1" advAuto="0"/>
      <p:bldP spid="359" grpId="3" animBg="1" advAuto="0"/>
      <p:bldP spid="369" grpId="2" animBg="1" advAuto="0"/>
      <p:bldP spid="380" grpId="1" animBg="1" advAuto="0"/>
      <p:bldP spid="391" grpId="5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스크린샷 2019-12-15 16.49.17.png" descr="스크린샷 2019-12-15 16.49.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51" y="634244"/>
            <a:ext cx="1367674" cy="1266365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3.Data Analytics"/>
          <p:cNvSpPr txBox="1"/>
          <p:nvPr/>
        </p:nvSpPr>
        <p:spPr>
          <a:xfrm>
            <a:off x="5231405" y="3096448"/>
            <a:ext cx="13695157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80000"/>
              </a:lnSpc>
              <a:defRPr sz="10000">
                <a:solidFill>
                  <a:srgbClr val="1D3E5C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/>
              <a:t>3.</a:t>
            </a:r>
            <a:r>
              <a:rPr lang="en-US" altLang="ko-KR" dirty="0"/>
              <a:t> </a:t>
            </a:r>
            <a:r>
              <a:rPr dirty="0"/>
              <a:t>Data Analy</a:t>
            </a:r>
            <a:r>
              <a:rPr lang="en-US" dirty="0"/>
              <a:t>sis Result</a:t>
            </a: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스크린샷 2019-12-15 16.49.17.png" descr="스크린샷 2019-12-15 16.49.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51" y="634244"/>
            <a:ext cx="1367674" cy="1266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7441684B-B8A6-47A2-B320-30CFED40D92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926" y="1900609"/>
            <a:ext cx="20762820" cy="987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989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스크린샷 2019-12-15 16.49.17.png" descr="스크린샷 2019-12-15 16.49.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51" y="634244"/>
            <a:ext cx="1367674" cy="1266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그림 5">
            <a:extLst>
              <a:ext uri="{FF2B5EF4-FFF2-40B4-BE49-F238E27FC236}">
                <a16:creationId xmlns:a16="http://schemas.microsoft.com/office/drawing/2014/main" id="{BCC0523F-6853-4FDA-B8E3-7F19D55601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925" y="1900609"/>
            <a:ext cx="20651984" cy="932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2699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스크린샷 2019-12-15 16.49.53.png" descr="스크린샷 2019-12-15 16.49.5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59" y="652548"/>
            <a:ext cx="1186858" cy="1229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그림 6">
            <a:extLst>
              <a:ext uri="{FF2B5EF4-FFF2-40B4-BE49-F238E27FC236}">
                <a16:creationId xmlns:a16="http://schemas.microsoft.com/office/drawing/2014/main" id="{F50DCF42-3D2F-4546-9723-C4912BBBEC8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516" y="1882305"/>
            <a:ext cx="20714683" cy="1006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726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스크린샷 2019-12-15 16.49.53.png" descr="스크린샷 2019-12-15 16.49.5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59" y="652548"/>
            <a:ext cx="1186858" cy="1229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그림 8">
            <a:extLst>
              <a:ext uri="{FF2B5EF4-FFF2-40B4-BE49-F238E27FC236}">
                <a16:creationId xmlns:a16="http://schemas.microsoft.com/office/drawing/2014/main" id="{70758D5D-4780-4EF3-B9D5-A02E62A8F22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85" y="1882305"/>
            <a:ext cx="20526579" cy="958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5477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스크린샷 2019-12-15 16.49.53.png" descr="스크린샷 2019-12-15 16.49.5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59" y="652548"/>
            <a:ext cx="1186858" cy="1229757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4.Conclusions"/>
          <p:cNvSpPr txBox="1"/>
          <p:nvPr/>
        </p:nvSpPr>
        <p:spPr>
          <a:xfrm>
            <a:off x="5231405" y="3096448"/>
            <a:ext cx="13695157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80000"/>
              </a:lnSpc>
              <a:defRPr sz="10000">
                <a:solidFill>
                  <a:srgbClr val="1D3E5C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/>
              <a:t>4.</a:t>
            </a:r>
            <a:r>
              <a:rPr lang="en-US" altLang="ko-KR" dirty="0"/>
              <a:t> </a:t>
            </a:r>
            <a:r>
              <a:rPr dirty="0"/>
              <a:t>Conclusions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3. Data Analytics"/>
          <p:cNvSpPr txBox="1"/>
          <p:nvPr/>
        </p:nvSpPr>
        <p:spPr>
          <a:xfrm>
            <a:off x="1627188" y="1310995"/>
            <a:ext cx="9695493" cy="84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 defTabSz="825500">
              <a:defRPr>
                <a:solidFill>
                  <a:srgbClr val="DCDEE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4</a:t>
            </a:r>
            <a:r>
              <a:rPr kumimoji="0" lang="en-US" altLang="ko-KR" sz="5000" b="0" i="0" u="none" strike="noStrike" kern="0" cap="none" spc="0" normalizeH="0" baseline="0" noProof="0" dirty="0">
                <a:ln>
                  <a:noFill/>
                </a:ln>
                <a:solidFill>
                  <a:srgbClr val="DCDEE0"/>
                </a:solidFill>
                <a:effectLst/>
                <a:uLnTx/>
                <a:uFillTx/>
                <a:latin typeface="Impact"/>
                <a:sym typeface="Impact"/>
              </a:rPr>
              <a:t>.</a:t>
            </a:r>
            <a:r>
              <a:rPr lang="en-US" altLang="ko-KR" dirty="0"/>
              <a:t> Conclusion</a:t>
            </a:r>
            <a:endParaRPr kumimoji="0" sz="5000" b="0" i="0" u="none" strike="noStrike" kern="0" cap="none" spc="0" normalizeH="0" baseline="0" noProof="0" dirty="0">
              <a:ln>
                <a:noFill/>
              </a:ln>
              <a:solidFill>
                <a:srgbClr val="DCDEE0"/>
              </a:solidFill>
              <a:effectLst/>
              <a:uLnTx/>
              <a:uFillTx/>
              <a:latin typeface="Impact"/>
              <a:sym typeface="Impact"/>
            </a:endParaRPr>
          </a:p>
        </p:txBody>
      </p:sp>
      <p:sp>
        <p:nvSpPr>
          <p:cNvPr id="543" name="선"/>
          <p:cNvSpPr/>
          <p:nvPr/>
        </p:nvSpPr>
        <p:spPr>
          <a:xfrm flipV="1">
            <a:off x="11512083" y="1934170"/>
            <a:ext cx="11195131" cy="1"/>
          </a:xfrm>
          <a:prstGeom prst="line">
            <a:avLst/>
          </a:prstGeom>
          <a:ln w="12700">
            <a:solidFill>
              <a:srgbClr val="A7A7A7"/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 SD 산돌고딕 Neo 일반체"/>
              <a:sym typeface="Apple SD 산돌고딕 Neo 일반체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18DD95-C301-4777-98FE-E20B40B5B5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4" b="13995"/>
          <a:stretch/>
        </p:blipFill>
        <p:spPr>
          <a:xfrm>
            <a:off x="13503033" y="4082308"/>
            <a:ext cx="7213229" cy="6199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14AF4B-F9C0-4BC2-88EA-B7E4619A1D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1" b="21165"/>
          <a:stretch/>
        </p:blipFill>
        <p:spPr>
          <a:xfrm>
            <a:off x="9146455" y="5409107"/>
            <a:ext cx="4352452" cy="35461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833ADF-392C-400F-8C6A-6B54704AF38A}"/>
              </a:ext>
            </a:extLst>
          </p:cNvPr>
          <p:cNvSpPr txBox="1"/>
          <p:nvPr/>
        </p:nvSpPr>
        <p:spPr>
          <a:xfrm>
            <a:off x="4022679" y="5792114"/>
            <a:ext cx="5514109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 defTabSz="8255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ko-KR" altLang="en-US" sz="48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구름의</a:t>
            </a:r>
            <a:r>
              <a:rPr lang="en-US" altLang="ko-KR" sz="48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48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양</a:t>
            </a:r>
            <a:endParaRPr lang="en-US" altLang="ko-KR" sz="48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  <a:p>
            <a:pPr defTabSz="825500">
              <a:lnSpc>
                <a:spcPct val="80000"/>
              </a:lnSpc>
            </a:pPr>
            <a:endParaRPr lang="en-US" altLang="ko-KR" sz="48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  <a:p>
            <a:pPr marL="685800" indent="-685800" algn="l" defTabSz="8255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ko-KR" altLang="en-US" sz="48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  <a:sym typeface="Impact"/>
              </a:rPr>
              <a:t>가시거리</a:t>
            </a:r>
            <a:endParaRPr lang="en-US" altLang="ko-KR" sz="48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  <a:sym typeface="Impact"/>
            </a:endParaRPr>
          </a:p>
          <a:p>
            <a:pPr defTabSz="825500">
              <a:lnSpc>
                <a:spcPct val="80000"/>
              </a:lnSpc>
            </a:pPr>
            <a:endParaRPr lang="en-US" altLang="ko-KR" sz="48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  <a:sym typeface="Impact"/>
            </a:endParaRPr>
          </a:p>
          <a:p>
            <a:pPr marL="685800" indent="-685800" algn="l" defTabSz="8255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ko-KR" altLang="en-US" sz="48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이슬점 온도</a:t>
            </a:r>
          </a:p>
        </p:txBody>
      </p:sp>
    </p:spTree>
    <p:extLst>
      <p:ext uri="{BB962C8B-B14F-4D97-AF65-F5344CB8AC3E}">
        <p14:creationId xmlns:p14="http://schemas.microsoft.com/office/powerpoint/2010/main" val="266252376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3. Data Analytics"/>
          <p:cNvSpPr txBox="1"/>
          <p:nvPr/>
        </p:nvSpPr>
        <p:spPr>
          <a:xfrm>
            <a:off x="1627188" y="1310995"/>
            <a:ext cx="9695493" cy="84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 defTabSz="825500">
              <a:defRPr>
                <a:solidFill>
                  <a:srgbClr val="DCDEE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0" i="0" u="none" strike="noStrike" kern="0" cap="none" spc="0" normalizeH="0" baseline="0" noProof="0" dirty="0">
                <a:ln>
                  <a:noFill/>
                </a:ln>
                <a:solidFill>
                  <a:srgbClr val="DCDEE0"/>
                </a:solidFill>
                <a:effectLst/>
                <a:uLnTx/>
                <a:uFillTx/>
                <a:latin typeface="Impact"/>
                <a:sym typeface="Impact"/>
              </a:rPr>
              <a:t>4. Conclusion</a:t>
            </a:r>
            <a:endParaRPr kumimoji="0" sz="5000" b="0" i="0" u="none" strike="noStrike" kern="0" cap="none" spc="0" normalizeH="0" baseline="0" noProof="0" dirty="0">
              <a:ln>
                <a:noFill/>
              </a:ln>
              <a:solidFill>
                <a:srgbClr val="DCDEE0"/>
              </a:solidFill>
              <a:effectLst/>
              <a:uLnTx/>
              <a:uFillTx/>
              <a:latin typeface="Impact"/>
              <a:sym typeface="Impact"/>
            </a:endParaRPr>
          </a:p>
        </p:txBody>
      </p:sp>
      <p:sp>
        <p:nvSpPr>
          <p:cNvPr id="543" name="선"/>
          <p:cNvSpPr/>
          <p:nvPr/>
        </p:nvSpPr>
        <p:spPr>
          <a:xfrm flipV="1">
            <a:off x="11512083" y="1934170"/>
            <a:ext cx="11195131" cy="1"/>
          </a:xfrm>
          <a:prstGeom prst="line">
            <a:avLst/>
          </a:prstGeom>
          <a:ln w="12700">
            <a:solidFill>
              <a:srgbClr val="A7A7A7"/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 SD 산돌고딕 Neo 일반체"/>
              <a:sym typeface="Apple SD 산돌고딕 Neo 일반체"/>
            </a:endParaRPr>
          </a:p>
        </p:txBody>
      </p:sp>
      <p:sp>
        <p:nvSpPr>
          <p:cNvPr id="8" name="데이터 분석 과정">
            <a:extLst>
              <a:ext uri="{FF2B5EF4-FFF2-40B4-BE49-F238E27FC236}">
                <a16:creationId xmlns:a16="http://schemas.microsoft.com/office/drawing/2014/main" id="{D9BE41D8-9518-4AA4-8E61-2310DE77B1D2}"/>
              </a:ext>
            </a:extLst>
          </p:cNvPr>
          <p:cNvSpPr txBox="1"/>
          <p:nvPr/>
        </p:nvSpPr>
        <p:spPr>
          <a:xfrm>
            <a:off x="19530647" y="1240647"/>
            <a:ext cx="3704492" cy="69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825500">
              <a:lnSpc>
                <a:spcPct val="80000"/>
              </a:lnSpc>
              <a:defRPr sz="4000">
                <a:solidFill>
                  <a:srgbClr val="1D3E5C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1D3E5C"/>
                </a:solidFill>
                <a:effectLst/>
                <a:uLnTx/>
                <a:uFillTx/>
                <a:latin typeface="Helvetica Neue Medium"/>
                <a:ea typeface="+mn-ea"/>
                <a:sym typeface="Impact"/>
              </a:rPr>
              <a:t>개선 사항</a:t>
            </a:r>
            <a:endParaRPr kumimoji="0" lang="en-US" altLang="ko-KR" sz="4800" b="1" i="0" u="none" strike="noStrike" kern="0" cap="none" spc="0" normalizeH="0" baseline="0" noProof="0" dirty="0">
              <a:ln>
                <a:noFill/>
              </a:ln>
              <a:solidFill>
                <a:srgbClr val="1D3E5C"/>
              </a:solidFill>
              <a:effectLst/>
              <a:uLnTx/>
              <a:uFillTx/>
              <a:latin typeface="Helvetica Neue Medium"/>
              <a:ea typeface="+mn-ea"/>
              <a:sym typeface="Impac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10B0A-FF02-4877-B90D-C191DF21163E}"/>
              </a:ext>
            </a:extLst>
          </p:cNvPr>
          <p:cNvSpPr txBox="1"/>
          <p:nvPr/>
        </p:nvSpPr>
        <p:spPr>
          <a:xfrm>
            <a:off x="1627188" y="6024409"/>
            <a:ext cx="5626188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데이터의 구조</a:t>
            </a:r>
            <a:endParaRPr kumimoji="0" lang="en-US" altLang="ko-KR" sz="5000" b="1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ea"/>
              <a:ea typeface="+mn-ea"/>
              <a:cs typeface="+mj-cs"/>
              <a:sym typeface="Apple SD 산돌고딕 Neo 옅은체"/>
            </a:endParaRPr>
          </a:p>
          <a:p>
            <a:pPr marL="685800" marR="0" indent="-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5000" b="1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ea"/>
              <a:ea typeface="+mn-ea"/>
              <a:cs typeface="+mj-cs"/>
              <a:sym typeface="Apple SD 산돌고딕 Neo 옅은체"/>
            </a:endParaRPr>
          </a:p>
          <a:p>
            <a:pPr marL="685800" marR="0" indent="-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구현의 한계</a:t>
            </a:r>
            <a:endParaRPr kumimoji="0" lang="en-US" altLang="ko-KR" sz="5000" b="1" i="0" u="none" strike="noStrike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n-ea"/>
              <a:ea typeface="+mn-ea"/>
              <a:cs typeface="+mj-cs"/>
              <a:sym typeface="Apple SD 산돌고딕 Neo 옅은체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D7EC5-618B-4AAA-99C6-9CE11D2B2B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6" b="14259"/>
          <a:stretch/>
        </p:blipFill>
        <p:spPr>
          <a:xfrm>
            <a:off x="7253376" y="4165189"/>
            <a:ext cx="5335399" cy="4705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AEBDE9-D38E-42E7-9A17-ACE301812C49}"/>
              </a:ext>
            </a:extLst>
          </p:cNvPr>
          <p:cNvSpPr txBox="1"/>
          <p:nvPr/>
        </p:nvSpPr>
        <p:spPr>
          <a:xfrm>
            <a:off x="12986470" y="4777913"/>
            <a:ext cx="10456985" cy="49039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48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데이터 변수 세분화의 아쉬움</a:t>
            </a:r>
            <a:br>
              <a:rPr lang="en-US" altLang="ko-KR" sz="4800" dirty="0">
                <a:latin typeface="+mn-ea"/>
                <a:ea typeface="+mn-ea"/>
              </a:rPr>
            </a:br>
            <a:r>
              <a:rPr lang="ko-KR" altLang="en-US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  <a:sym typeface="Wingdings" panose="05000000000000000000" pitchFamily="2" charset="2"/>
              </a:rPr>
              <a:t>세부적인 데이터 생략됨</a:t>
            </a:r>
            <a:br>
              <a:rPr lang="en-US" altLang="ko-KR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  <a:sym typeface="Wingdings" panose="05000000000000000000" pitchFamily="2" charset="2"/>
              </a:rPr>
            </a:br>
            <a:r>
              <a:rPr lang="ko-KR" altLang="en-US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  <a:sym typeface="Wingdings" panose="05000000000000000000" pitchFamily="2" charset="2"/>
              </a:rPr>
              <a:t>항공기 지연 및 결항에 대한 분석이 용이했을 것</a:t>
            </a:r>
            <a:br>
              <a:rPr lang="en-US" altLang="ko-KR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  <a:sym typeface="Wingdings" panose="05000000000000000000" pitchFamily="2" charset="2"/>
              </a:rPr>
            </a:br>
            <a:endParaRPr lang="en-US" altLang="ko-KR" sz="3600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4800" b="1" dirty="0" err="1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  <a:sym typeface="Wingdings" panose="05000000000000000000" pitchFamily="2" charset="2"/>
              </a:rPr>
              <a:t>머신러닝</a:t>
            </a:r>
            <a:r>
              <a:rPr lang="ko-KR" altLang="en-US" sz="48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  <a:sym typeface="Wingdings" panose="05000000000000000000" pitchFamily="2" charset="2"/>
              </a:rPr>
              <a:t> 구현 한계</a:t>
            </a:r>
            <a:br>
              <a:rPr lang="en-US" altLang="ko-KR" sz="4800" dirty="0">
                <a:latin typeface="+mn-ea"/>
                <a:ea typeface="+mn-ea"/>
                <a:sym typeface="Wingdings" panose="05000000000000000000" pitchFamily="2" charset="2"/>
              </a:rPr>
            </a:br>
            <a:r>
              <a:rPr lang="ko-KR" altLang="en-US" sz="3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  <a:sym typeface="Wingdings" panose="05000000000000000000" pitchFamily="2" charset="2"/>
              </a:rPr>
              <a:t>머신러닝</a:t>
            </a:r>
            <a:r>
              <a:rPr lang="ko-KR" altLang="en-US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  <a:sym typeface="Wingdings" panose="05000000000000000000" pitchFamily="2" charset="2"/>
              </a:rPr>
              <a:t> 예측이 </a:t>
            </a:r>
            <a:r>
              <a:rPr lang="ko-KR" altLang="en-US" sz="3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  <a:sym typeface="Wingdings" panose="05000000000000000000" pitchFamily="2" charset="2"/>
              </a:rPr>
              <a:t>가능해진다면</a:t>
            </a:r>
            <a:r>
              <a:rPr lang="en-US" altLang="ko-KR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  <a:sym typeface="Wingdings" panose="05000000000000000000" pitchFamily="2" charset="2"/>
              </a:rPr>
              <a:t>, </a:t>
            </a:r>
            <a:r>
              <a:rPr lang="ko-KR" altLang="en-US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  <a:sym typeface="Wingdings" panose="05000000000000000000" pitchFamily="2" charset="2"/>
              </a:rPr>
              <a:t>기장과 운항 관리사의 주관적 판단이 아닌 과거 데이터를 통한 보다 객관적 운항 결정이 가능할 것</a:t>
            </a:r>
            <a:endParaRPr lang="en-US" altLang="ko-KR" sz="3600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721771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869DCC0-37D9-4C0B-8CB6-74E856E64BE4}"/>
              </a:ext>
            </a:extLst>
          </p:cNvPr>
          <p:cNvGrpSpPr/>
          <p:nvPr/>
        </p:nvGrpSpPr>
        <p:grpSpPr>
          <a:xfrm>
            <a:off x="8438355" y="3158568"/>
            <a:ext cx="11204250" cy="9948153"/>
            <a:chOff x="8438355" y="3158568"/>
            <a:chExt cx="11204250" cy="9948153"/>
          </a:xfrm>
        </p:grpSpPr>
        <p:grpSp>
          <p:nvGrpSpPr>
            <p:cNvPr id="564" name="그룹"/>
            <p:cNvGrpSpPr/>
            <p:nvPr/>
          </p:nvGrpSpPr>
          <p:grpSpPr>
            <a:xfrm>
              <a:off x="11733565" y="5229823"/>
              <a:ext cx="7909040" cy="7876898"/>
              <a:chOff x="-1" y="-1"/>
              <a:chExt cx="9253156" cy="9253156"/>
            </a:xfrm>
          </p:grpSpPr>
          <p:grpSp>
            <p:nvGrpSpPr>
              <p:cNvPr id="561" name="그룹"/>
              <p:cNvGrpSpPr/>
              <p:nvPr/>
            </p:nvGrpSpPr>
            <p:grpSpPr>
              <a:xfrm>
                <a:off x="-1" y="-1"/>
                <a:ext cx="9253156" cy="9253156"/>
                <a:chOff x="0" y="0"/>
                <a:chExt cx="9253154" cy="9253154"/>
              </a:xfrm>
            </p:grpSpPr>
            <p:sp>
              <p:nvSpPr>
                <p:cNvPr id="559" name="도형"/>
                <p:cNvSpPr/>
                <p:nvPr/>
              </p:nvSpPr>
              <p:spPr>
                <a:xfrm rot="13500000">
                  <a:off x="1355093" y="1355093"/>
                  <a:ext cx="6542969" cy="65429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06" h="21206" extrusionOk="0">
                      <a:moveTo>
                        <a:pt x="1191" y="1183"/>
                      </a:moveTo>
                      <a:cubicBezTo>
                        <a:pt x="1922" y="452"/>
                        <a:pt x="2932" y="0"/>
                        <a:pt x="4048" y="0"/>
                      </a:cubicBezTo>
                      <a:lnTo>
                        <a:pt x="14437" y="0"/>
                      </a:lnTo>
                      <a:cubicBezTo>
                        <a:pt x="16668" y="0"/>
                        <a:pt x="18477" y="1809"/>
                        <a:pt x="18477" y="4041"/>
                      </a:cubicBezTo>
                      <a:cubicBezTo>
                        <a:pt x="18477" y="6272"/>
                        <a:pt x="16668" y="8081"/>
                        <a:pt x="14437" y="8081"/>
                      </a:cubicBezTo>
                      <a:lnTo>
                        <a:pt x="13796" y="8081"/>
                      </a:lnTo>
                      <a:lnTo>
                        <a:pt x="20022" y="14308"/>
                      </a:lnTo>
                      <a:cubicBezTo>
                        <a:pt x="21600" y="15886"/>
                        <a:pt x="21600" y="18444"/>
                        <a:pt x="20022" y="20022"/>
                      </a:cubicBezTo>
                      <a:cubicBezTo>
                        <a:pt x="18444" y="21600"/>
                        <a:pt x="15886" y="21600"/>
                        <a:pt x="14308" y="20022"/>
                      </a:cubicBezTo>
                      <a:lnTo>
                        <a:pt x="8081" y="13796"/>
                      </a:lnTo>
                      <a:lnTo>
                        <a:pt x="8081" y="14437"/>
                      </a:lnTo>
                      <a:cubicBezTo>
                        <a:pt x="8081" y="16668"/>
                        <a:pt x="6272" y="18477"/>
                        <a:pt x="4041" y="18477"/>
                      </a:cubicBezTo>
                      <a:cubicBezTo>
                        <a:pt x="1809" y="18477"/>
                        <a:pt x="0" y="16668"/>
                        <a:pt x="0" y="14437"/>
                      </a:cubicBezTo>
                      <a:lnTo>
                        <a:pt x="0" y="4048"/>
                      </a:lnTo>
                      <a:cubicBezTo>
                        <a:pt x="0" y="2932"/>
                        <a:pt x="452" y="1922"/>
                        <a:pt x="1183" y="1191"/>
                      </a:cubicBezTo>
                      <a:lnTo>
                        <a:pt x="1187" y="1187"/>
                      </a:lnTo>
                      <a:close/>
                    </a:path>
                  </a:pathLst>
                </a:cu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/>
                </a:p>
              </p:txBody>
            </p:sp>
            <p:sp>
              <p:nvSpPr>
                <p:cNvPr id="560" name="원"/>
                <p:cNvSpPr/>
                <p:nvPr/>
              </p:nvSpPr>
              <p:spPr>
                <a:xfrm rot="10800000">
                  <a:off x="3724630" y="6600966"/>
                  <a:ext cx="1803895" cy="1803895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sp>
            <p:nvSpPr>
              <p:cNvPr id="562" name="DOWN"/>
              <p:cNvSpPr txBox="1"/>
              <p:nvPr/>
            </p:nvSpPr>
            <p:spPr>
              <a:xfrm>
                <a:off x="3724629" y="7229976"/>
                <a:ext cx="1836793" cy="548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defTabSz="825500">
                  <a:defRPr sz="3000" b="1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DOWN</a:t>
                </a:r>
              </a:p>
            </p:txBody>
          </p:sp>
        </p:grpSp>
        <p:grpSp>
          <p:nvGrpSpPr>
            <p:cNvPr id="567" name="그룹"/>
            <p:cNvGrpSpPr/>
            <p:nvPr/>
          </p:nvGrpSpPr>
          <p:grpSpPr>
            <a:xfrm>
              <a:off x="8438355" y="3158568"/>
              <a:ext cx="5962582" cy="3407202"/>
              <a:chOff x="-106257" y="554559"/>
              <a:chExt cx="5962581" cy="3407201"/>
            </a:xfrm>
          </p:grpSpPr>
          <p:sp>
            <p:nvSpPr>
              <p:cNvPr id="565" name="Demo subtitle text"/>
              <p:cNvSpPr txBox="1"/>
              <p:nvPr/>
            </p:nvSpPr>
            <p:spPr>
              <a:xfrm>
                <a:off x="-106257" y="554559"/>
                <a:ext cx="5962581" cy="6463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l" defTabSz="825500">
                  <a:defRPr sz="3000" b="1">
                    <a:solidFill>
                      <a:srgbClr val="7333F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r"/>
                <a:r>
                  <a:rPr lang="ko-KR" altLang="en-US" sz="3600" dirty="0">
                    <a:solidFill>
                      <a:schemeClr val="accent1">
                        <a:lumMod val="50000"/>
                      </a:schemeClr>
                    </a:solidFill>
                    <a:latin typeface="+mn-ea"/>
                    <a:ea typeface="+mn-ea"/>
                  </a:rPr>
                  <a:t>고객 불편 및 경제적 부분 </a:t>
                </a:r>
                <a:endParaRPr sz="3600" dirty="0">
                  <a:solidFill>
                    <a:schemeClr val="accent1">
                      <a:lumMod val="50000"/>
                    </a:schemeClr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66" name="Lorem ipsum dolor sit amet, consecteur adipiscing elit, sed do eiusmod tempor aliqua. Ut enim ad minim veniam, quis nostrud exercitation ullamco laboris nisi ut aliquip ex ea commodo consequat."/>
              <p:cNvSpPr txBox="1"/>
              <p:nvPr/>
            </p:nvSpPr>
            <p:spPr>
              <a:xfrm>
                <a:off x="121655" y="1623624"/>
                <a:ext cx="5734669" cy="23381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l" defTabSz="457200">
                  <a:lnSpc>
                    <a:spcPts val="4500"/>
                  </a:lnSpc>
                  <a:defRPr sz="2200">
                    <a:solidFill>
                      <a:srgbClr val="7B7B7C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r"/>
                <a:r>
                  <a:rPr lang="ko-KR" altLang="en-US" sz="2800" dirty="0">
                    <a:latin typeface="+mn-ea"/>
                    <a:ea typeface="+mn-ea"/>
                  </a:rPr>
                  <a:t>항공기 지연 및 </a:t>
                </a:r>
                <a:r>
                  <a:rPr lang="ko-KR" altLang="en-US" sz="2800" dirty="0" err="1">
                    <a:latin typeface="+mn-ea"/>
                    <a:ea typeface="+mn-ea"/>
                  </a:rPr>
                  <a:t>결항률</a:t>
                </a:r>
                <a:r>
                  <a:rPr lang="ko-KR" altLang="en-US" sz="2800" dirty="0">
                    <a:latin typeface="+mn-ea"/>
                    <a:ea typeface="+mn-ea"/>
                  </a:rPr>
                  <a:t> 감소로</a:t>
                </a:r>
                <a:endParaRPr lang="en-US" altLang="ko-KR" sz="2800" dirty="0">
                  <a:latin typeface="+mn-ea"/>
                  <a:ea typeface="+mn-ea"/>
                </a:endParaRPr>
              </a:p>
              <a:p>
                <a:pPr algn="r"/>
                <a:r>
                  <a:rPr lang="ko-KR" altLang="en-US" sz="2800" dirty="0">
                    <a:latin typeface="+mn-ea"/>
                    <a:ea typeface="+mn-ea"/>
                  </a:rPr>
                  <a:t>고객 불편이 감소하고</a:t>
                </a:r>
                <a:r>
                  <a:rPr lang="en-US" altLang="ko-KR" sz="2800" dirty="0">
                    <a:latin typeface="+mn-ea"/>
                    <a:ea typeface="+mn-ea"/>
                  </a:rPr>
                  <a:t>,</a:t>
                </a:r>
              </a:p>
              <a:p>
                <a:pPr algn="r"/>
                <a:r>
                  <a:rPr lang="en-US" altLang="ko-KR" sz="2800" dirty="0">
                    <a:latin typeface="+mn-ea"/>
                    <a:ea typeface="+mn-ea"/>
                  </a:rPr>
                  <a:t>1</a:t>
                </a:r>
                <a:r>
                  <a:rPr lang="ko-KR" altLang="en-US" sz="2800" dirty="0">
                    <a:latin typeface="+mn-ea"/>
                    <a:ea typeface="+mn-ea"/>
                  </a:rPr>
                  <a:t>분 단축에 연 </a:t>
                </a:r>
                <a:r>
                  <a:rPr lang="en-US" altLang="ko-KR" sz="2800" dirty="0">
                    <a:latin typeface="+mn-ea"/>
                    <a:ea typeface="+mn-ea"/>
                  </a:rPr>
                  <a:t>67</a:t>
                </a:r>
                <a:r>
                  <a:rPr lang="ko-KR" altLang="en-US" sz="2800" dirty="0">
                    <a:latin typeface="+mn-ea"/>
                    <a:ea typeface="+mn-ea"/>
                  </a:rPr>
                  <a:t>억 </a:t>
                </a:r>
                <a:r>
                  <a:rPr lang="en-US" altLang="ko-KR" sz="2800" dirty="0">
                    <a:latin typeface="+mn-ea"/>
                    <a:ea typeface="+mn-ea"/>
                  </a:rPr>
                  <a:t>8</a:t>
                </a:r>
                <a:r>
                  <a:rPr lang="ko-KR" altLang="en-US" sz="2800" dirty="0">
                    <a:latin typeface="+mn-ea"/>
                    <a:ea typeface="+mn-ea"/>
                  </a:rPr>
                  <a:t>천만원의</a:t>
                </a:r>
                <a:endParaRPr lang="en-US" altLang="ko-KR" sz="2800" dirty="0">
                  <a:latin typeface="+mn-ea"/>
                  <a:ea typeface="+mn-ea"/>
                </a:endParaRPr>
              </a:p>
              <a:p>
                <a:pPr algn="r"/>
                <a:r>
                  <a:rPr lang="ko-KR" altLang="en-US" sz="2800" dirty="0">
                    <a:latin typeface="+mn-ea"/>
                    <a:ea typeface="+mn-ea"/>
                  </a:rPr>
                  <a:t>금전적인 손해를 감소시킬 수 있음</a:t>
                </a:r>
                <a:endParaRPr sz="2800" dirty="0">
                  <a:latin typeface="+mn-ea"/>
                  <a:ea typeface="+mn-ea"/>
                </a:endParaRPr>
              </a:p>
            </p:txBody>
          </p:sp>
        </p:grpSp>
      </p:grpSp>
      <p:sp>
        <p:nvSpPr>
          <p:cNvPr id="576" name="선"/>
          <p:cNvSpPr/>
          <p:nvPr/>
        </p:nvSpPr>
        <p:spPr>
          <a:xfrm flipV="1">
            <a:off x="10566227" y="1950962"/>
            <a:ext cx="11986190" cy="1"/>
          </a:xfrm>
          <a:prstGeom prst="line">
            <a:avLst/>
          </a:prstGeom>
          <a:ln w="12700">
            <a:solidFill>
              <a:srgbClr val="A7A7A7"/>
            </a:solidFill>
            <a:miter lim="400000"/>
          </a:ln>
        </p:spPr>
        <p:txBody>
          <a:bodyPr lIns="0" tIns="0" rIns="0" bIns="0" anchor="ctr"/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577" name="4.Conclusions"/>
          <p:cNvSpPr txBox="1"/>
          <p:nvPr/>
        </p:nvSpPr>
        <p:spPr>
          <a:xfrm>
            <a:off x="1627188" y="1280460"/>
            <a:ext cx="906878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 defTabSz="825500">
              <a:defRPr>
                <a:solidFill>
                  <a:srgbClr val="DCDEE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4.Conclusions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75F592-B4C5-4C85-9679-2CC7DB7FA573}"/>
              </a:ext>
            </a:extLst>
          </p:cNvPr>
          <p:cNvGrpSpPr/>
          <p:nvPr/>
        </p:nvGrpSpPr>
        <p:grpSpPr>
          <a:xfrm>
            <a:off x="1627188" y="3158568"/>
            <a:ext cx="6612626" cy="8536453"/>
            <a:chOff x="792951" y="3158946"/>
            <a:chExt cx="6612626" cy="8536453"/>
          </a:xfrm>
        </p:grpSpPr>
        <p:grpSp>
          <p:nvGrpSpPr>
            <p:cNvPr id="41" name="그룹">
              <a:extLst>
                <a:ext uri="{FF2B5EF4-FFF2-40B4-BE49-F238E27FC236}">
                  <a16:creationId xmlns:a16="http://schemas.microsoft.com/office/drawing/2014/main" id="{E7AAAF0D-7252-4214-A38F-5C4F3899B5E3}"/>
                </a:ext>
              </a:extLst>
            </p:cNvPr>
            <p:cNvGrpSpPr/>
            <p:nvPr/>
          </p:nvGrpSpPr>
          <p:grpSpPr>
            <a:xfrm>
              <a:off x="792951" y="8651905"/>
              <a:ext cx="6612626" cy="3043494"/>
              <a:chOff x="-877954" y="-48844"/>
              <a:chExt cx="6612624" cy="3043493"/>
            </a:xfrm>
          </p:grpSpPr>
          <p:sp>
            <p:nvSpPr>
              <p:cNvPr id="48" name="Demo subtitle text">
                <a:extLst>
                  <a:ext uri="{FF2B5EF4-FFF2-40B4-BE49-F238E27FC236}">
                    <a16:creationId xmlns:a16="http://schemas.microsoft.com/office/drawing/2014/main" id="{4D96F78C-51B7-4834-85E7-E5EE41CA3E69}"/>
                  </a:ext>
                </a:extLst>
              </p:cNvPr>
              <p:cNvSpPr txBox="1"/>
              <p:nvPr/>
            </p:nvSpPr>
            <p:spPr>
              <a:xfrm>
                <a:off x="-43716" y="-48844"/>
                <a:ext cx="5778386" cy="6463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r" defTabSz="825500">
                  <a:defRPr sz="3000" b="1">
                    <a:solidFill>
                      <a:srgbClr val="7333F8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lang="en-US" altLang="ko-KR" sz="3600" dirty="0">
                    <a:solidFill>
                      <a:schemeClr val="accent1">
                        <a:lumMod val="50000"/>
                      </a:schemeClr>
                    </a:solidFill>
                    <a:latin typeface="+mn-ea"/>
                    <a:ea typeface="+mn-ea"/>
                  </a:rPr>
                  <a:t>64.8% </a:t>
                </a:r>
                <a:r>
                  <a:rPr lang="ko-KR" altLang="en-US" sz="3600" dirty="0">
                    <a:solidFill>
                      <a:schemeClr val="accent1">
                        <a:lumMod val="50000"/>
                      </a:schemeClr>
                    </a:solidFill>
                    <a:latin typeface="+mn-ea"/>
                    <a:ea typeface="+mn-ea"/>
                  </a:rPr>
                  <a:t>기상요인 지연</a:t>
                </a:r>
                <a:r>
                  <a:rPr lang="en-US" altLang="ko-KR" sz="3600" dirty="0">
                    <a:solidFill>
                      <a:schemeClr val="accent1">
                        <a:lumMod val="50000"/>
                      </a:schemeClr>
                    </a:solidFill>
                    <a:latin typeface="+mn-ea"/>
                    <a:ea typeface="+mn-ea"/>
                  </a:rPr>
                  <a:t>&amp;</a:t>
                </a:r>
                <a:r>
                  <a:rPr lang="ko-KR" altLang="en-US" sz="3600" dirty="0">
                    <a:solidFill>
                      <a:schemeClr val="accent1">
                        <a:lumMod val="50000"/>
                      </a:schemeClr>
                    </a:solidFill>
                    <a:latin typeface="+mn-ea"/>
                    <a:ea typeface="+mn-ea"/>
                  </a:rPr>
                  <a:t>결항</a:t>
                </a:r>
                <a:endParaRPr sz="3600" dirty="0">
                  <a:solidFill>
                    <a:schemeClr val="accent1">
                      <a:lumMod val="50000"/>
                    </a:schemeClr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49" name="Lorem ipsum dolor sit amet, consecteur adipiscing elit, sed do eiusmod tempor aliqua. Ut enim ad minim veniam, quis nostrud exercitation ullamco laboris nisi ut aliquip ex ea commodo consequat.">
                <a:extLst>
                  <a:ext uri="{FF2B5EF4-FFF2-40B4-BE49-F238E27FC236}">
                    <a16:creationId xmlns:a16="http://schemas.microsoft.com/office/drawing/2014/main" id="{A48EA0D9-D1B9-4810-9ABA-60C3780C8FE6}"/>
                  </a:ext>
                </a:extLst>
              </p:cNvPr>
              <p:cNvSpPr txBox="1"/>
              <p:nvPr/>
            </p:nvSpPr>
            <p:spPr>
              <a:xfrm>
                <a:off x="-877954" y="1234236"/>
                <a:ext cx="6612624" cy="17604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r" defTabSz="457200">
                  <a:lnSpc>
                    <a:spcPts val="4500"/>
                  </a:lnSpc>
                  <a:defRPr sz="2200">
                    <a:solidFill>
                      <a:srgbClr val="7B7B7C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lang="ko-KR" altLang="en-US" sz="2800" dirty="0">
                    <a:latin typeface="+mn-ea"/>
                    <a:ea typeface="+mn-ea"/>
                  </a:rPr>
                  <a:t>기상요인에 대한 데이터를 </a:t>
                </a:r>
                <a:endParaRPr lang="en-US" altLang="ko-KR" sz="2800" dirty="0">
                  <a:latin typeface="+mn-ea"/>
                  <a:ea typeface="+mn-ea"/>
                </a:endParaRPr>
              </a:p>
              <a:p>
                <a:r>
                  <a:rPr lang="ko-KR" altLang="en-US" sz="2800" dirty="0">
                    <a:latin typeface="+mn-ea"/>
                    <a:ea typeface="+mn-ea"/>
                  </a:rPr>
                  <a:t>기장</a:t>
                </a:r>
                <a:r>
                  <a:rPr lang="en-US" altLang="ko-KR" sz="2800" dirty="0">
                    <a:latin typeface="+mn-ea"/>
                    <a:ea typeface="+mn-ea"/>
                  </a:rPr>
                  <a:t>, </a:t>
                </a:r>
                <a:r>
                  <a:rPr lang="ko-KR" altLang="en-US" sz="2800" dirty="0">
                    <a:latin typeface="+mn-ea"/>
                    <a:ea typeface="+mn-ea"/>
                  </a:rPr>
                  <a:t>운항관리사에게 전달 시</a:t>
                </a:r>
                <a:r>
                  <a:rPr lang="en-US" altLang="ko-KR" sz="2800" dirty="0">
                    <a:latin typeface="+mn-ea"/>
                    <a:ea typeface="+mn-ea"/>
                  </a:rPr>
                  <a:t>, </a:t>
                </a:r>
              </a:p>
              <a:p>
                <a:r>
                  <a:rPr lang="ko-KR" altLang="en-US" sz="2800" dirty="0">
                    <a:latin typeface="+mn-ea"/>
                    <a:ea typeface="+mn-ea"/>
                  </a:rPr>
                  <a:t>효율적인 지연</a:t>
                </a:r>
                <a:r>
                  <a:rPr lang="en-US" altLang="ko-KR" sz="2800" dirty="0">
                    <a:latin typeface="+mn-ea"/>
                    <a:ea typeface="+mn-ea"/>
                  </a:rPr>
                  <a:t>&amp;</a:t>
                </a:r>
                <a:r>
                  <a:rPr lang="ko-KR" altLang="en-US" sz="2800" dirty="0">
                    <a:latin typeface="+mn-ea"/>
                    <a:ea typeface="+mn-ea"/>
                  </a:rPr>
                  <a:t>결항 결정이 가능해질 것</a:t>
                </a:r>
                <a:endParaRPr lang="en-US" altLang="ko-KR" sz="280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42" name="그룹">
              <a:extLst>
                <a:ext uri="{FF2B5EF4-FFF2-40B4-BE49-F238E27FC236}">
                  <a16:creationId xmlns:a16="http://schemas.microsoft.com/office/drawing/2014/main" id="{669BB4A5-C04B-4B19-996F-76E8533A7DEF}"/>
                </a:ext>
              </a:extLst>
            </p:cNvPr>
            <p:cNvGrpSpPr/>
            <p:nvPr/>
          </p:nvGrpSpPr>
          <p:grpSpPr>
            <a:xfrm>
              <a:off x="2174596" y="3158946"/>
              <a:ext cx="5151885" cy="5151884"/>
              <a:chOff x="0" y="0"/>
              <a:chExt cx="5151883" cy="5151883"/>
            </a:xfrm>
          </p:grpSpPr>
          <p:sp>
            <p:nvSpPr>
              <p:cNvPr id="43" name="원">
                <a:extLst>
                  <a:ext uri="{FF2B5EF4-FFF2-40B4-BE49-F238E27FC236}">
                    <a16:creationId xmlns:a16="http://schemas.microsoft.com/office/drawing/2014/main" id="{B72A336D-551B-4EDF-A7CE-4CE00844BA33}"/>
                  </a:ext>
                </a:extLst>
              </p:cNvPr>
              <p:cNvSpPr/>
              <p:nvPr/>
            </p:nvSpPr>
            <p:spPr>
              <a:xfrm>
                <a:off x="0" y="0"/>
                <a:ext cx="5151883" cy="5151883"/>
              </a:xfrm>
              <a:prstGeom prst="ellipse">
                <a:avLst/>
              </a:prstGeom>
              <a:solidFill>
                <a:srgbClr val="F1F1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44" name="원">
                <a:extLst>
                  <a:ext uri="{FF2B5EF4-FFF2-40B4-BE49-F238E27FC236}">
                    <a16:creationId xmlns:a16="http://schemas.microsoft.com/office/drawing/2014/main" id="{344FCA58-E7ED-48E8-883F-AEB075E2613B}"/>
                  </a:ext>
                </a:extLst>
              </p:cNvPr>
              <p:cNvSpPr/>
              <p:nvPr/>
            </p:nvSpPr>
            <p:spPr>
              <a:xfrm>
                <a:off x="80454" y="80454"/>
                <a:ext cx="4990974" cy="499097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graphicFrame>
            <p:nvGraphicFramePr>
              <p:cNvPr id="45" name="2D 원형 차트">
                <a:extLst>
                  <a:ext uri="{FF2B5EF4-FFF2-40B4-BE49-F238E27FC236}">
                    <a16:creationId xmlns:a16="http://schemas.microsoft.com/office/drawing/2014/main" id="{E768AE2F-462A-4A6F-B246-79770AFB6D3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11246948"/>
                  </p:ext>
                </p:extLst>
              </p:nvPr>
            </p:nvGraphicFramePr>
            <p:xfrm>
              <a:off x="208784" y="208784"/>
              <a:ext cx="4737101" cy="473710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46" name="59%">
                <a:extLst>
                  <a:ext uri="{FF2B5EF4-FFF2-40B4-BE49-F238E27FC236}">
                    <a16:creationId xmlns:a16="http://schemas.microsoft.com/office/drawing/2014/main" id="{4B02A420-C363-4489-B2A5-ECC58B1676DE}"/>
                  </a:ext>
                </a:extLst>
              </p:cNvPr>
              <p:cNvSpPr txBox="1"/>
              <p:nvPr/>
            </p:nvSpPr>
            <p:spPr>
              <a:xfrm>
                <a:off x="486421" y="2218813"/>
                <a:ext cx="4179041" cy="8412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defTabSz="825500">
                  <a:defRPr sz="4800" b="1">
                    <a:solidFill>
                      <a:srgbClr val="BDBFC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altLang="ko-KR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64.8</a:t>
                </a:r>
                <a:r>
                  <a:rPr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%</a:t>
                </a:r>
              </a:p>
            </p:txBody>
          </p:sp>
          <p:sp>
            <p:nvSpPr>
              <p:cNvPr id="47" name="원">
                <a:extLst>
                  <a:ext uri="{FF2B5EF4-FFF2-40B4-BE49-F238E27FC236}">
                    <a16:creationId xmlns:a16="http://schemas.microsoft.com/office/drawing/2014/main" id="{81D225CC-F6EB-48A2-84F5-7F542D67B1CC}"/>
                  </a:ext>
                </a:extLst>
              </p:cNvPr>
              <p:cNvSpPr/>
              <p:nvPr/>
            </p:nvSpPr>
            <p:spPr>
              <a:xfrm>
                <a:off x="573073" y="3830814"/>
                <a:ext cx="438109" cy="43810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368300" dir="5400000" rotWithShape="0">
                  <a:srgbClr val="00E4A7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527EA80-935A-4FEF-B00C-D0BB4DF7BBB3}"/>
              </a:ext>
            </a:extLst>
          </p:cNvPr>
          <p:cNvGrpSpPr/>
          <p:nvPr/>
        </p:nvGrpSpPr>
        <p:grpSpPr>
          <a:xfrm>
            <a:off x="17200269" y="3793020"/>
            <a:ext cx="5874927" cy="3980577"/>
            <a:chOff x="17200269" y="3793020"/>
            <a:chExt cx="5874927" cy="39805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0CFCF9-49B1-495C-98BE-7E078241E299}"/>
                </a:ext>
              </a:extLst>
            </p:cNvPr>
            <p:cNvSpPr txBox="1"/>
            <p:nvPr/>
          </p:nvSpPr>
          <p:spPr>
            <a:xfrm>
              <a:off x="17200269" y="3793020"/>
              <a:ext cx="5874927" cy="39805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3600" b="1" dirty="0">
                  <a:solidFill>
                    <a:schemeClr val="accent1">
                      <a:lumMod val="50000"/>
                    </a:schemeClr>
                  </a:solidFill>
                  <a:latin typeface="+mn-ea"/>
                  <a:ea typeface="+mn-ea"/>
                  <a:cs typeface="Helvetica"/>
                </a:rPr>
                <a:t>그 외의 부분들</a:t>
              </a:r>
              <a:endParaRPr lang="en-US" altLang="ko-KR" sz="36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  <a:cs typeface="Helvetica"/>
              </a:endParaRPr>
            </a:p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36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  <a:cs typeface="Helvetica"/>
              </a:endParaRPr>
            </a:p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36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  <a:cs typeface="Helvetica"/>
              </a:endParaRPr>
            </a:p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36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  <a:cs typeface="Helvetica"/>
              </a:endParaRPr>
            </a:p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36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  <a:cs typeface="Helvetica"/>
              </a:endParaRPr>
            </a:p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36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  <a:cs typeface="Helvetica"/>
              </a:endParaRPr>
            </a:p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ko-KR" sz="36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  <a:cs typeface="Helvetica"/>
              </a:endParaRPr>
            </a:p>
          </p:txBody>
        </p:sp>
        <p:sp>
          <p:nvSpPr>
            <p:cNvPr id="52" name="Lorem ipsum dolor sit amet, consecteur adipiscing elit, sed do eiusmod tempor aliqua. Ut enim ad minim veniam, quis nostrud exercitation ullamco laboris nisi ut aliquip ex ea commodo consequat.">
              <a:extLst>
                <a:ext uri="{FF2B5EF4-FFF2-40B4-BE49-F238E27FC236}">
                  <a16:creationId xmlns:a16="http://schemas.microsoft.com/office/drawing/2014/main" id="{07EFC704-0D0E-480C-AD94-65C62A323D69}"/>
                </a:ext>
              </a:extLst>
            </p:cNvPr>
            <p:cNvSpPr txBox="1"/>
            <p:nvPr/>
          </p:nvSpPr>
          <p:spPr>
            <a:xfrm>
              <a:off x="17340526" y="5015483"/>
              <a:ext cx="5734670" cy="1761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l" defTabSz="457200">
                <a:lnSpc>
                  <a:spcPts val="4500"/>
                </a:lnSpc>
                <a:defRPr sz="2200">
                  <a:solidFill>
                    <a:srgbClr val="7B7B7C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r"/>
              <a:r>
                <a:rPr lang="ko-KR" altLang="en-US" sz="2800" dirty="0">
                  <a:latin typeface="+mn-ea"/>
                  <a:ea typeface="+mn-ea"/>
                </a:rPr>
                <a:t>사고 예방 데이터로써 활용</a:t>
              </a:r>
              <a:endParaRPr lang="en-US" altLang="ko-KR" sz="2800" dirty="0">
                <a:latin typeface="+mn-ea"/>
                <a:ea typeface="+mn-ea"/>
              </a:endParaRPr>
            </a:p>
            <a:p>
              <a:pPr algn="r"/>
              <a:r>
                <a:rPr lang="ko-KR" altLang="en-US" sz="2800" dirty="0">
                  <a:latin typeface="+mn-ea"/>
                  <a:ea typeface="+mn-ea"/>
                </a:rPr>
                <a:t>안전한 </a:t>
              </a:r>
              <a:r>
                <a:rPr lang="ko-KR" altLang="en-US" sz="2800" dirty="0" err="1">
                  <a:latin typeface="+mn-ea"/>
                  <a:ea typeface="+mn-ea"/>
                </a:rPr>
                <a:t>은항</a:t>
              </a:r>
              <a:r>
                <a:rPr lang="ko-KR" altLang="en-US" sz="2800" dirty="0">
                  <a:latin typeface="+mn-ea"/>
                  <a:ea typeface="+mn-ea"/>
                </a:rPr>
                <a:t> 가능</a:t>
              </a:r>
              <a:endParaRPr lang="en-US" altLang="ko-KR" sz="2800" dirty="0">
                <a:latin typeface="+mn-ea"/>
                <a:ea typeface="+mn-ea"/>
              </a:endParaRPr>
            </a:p>
            <a:p>
              <a:pPr algn="r"/>
              <a:r>
                <a:rPr lang="ko-KR" altLang="en-US" sz="2800" dirty="0">
                  <a:latin typeface="+mn-ea"/>
                  <a:ea typeface="+mn-ea"/>
                </a:rPr>
                <a:t>보다 객관적인 지연</a:t>
              </a:r>
              <a:r>
                <a:rPr lang="en-US" altLang="ko-KR" sz="2800" dirty="0">
                  <a:latin typeface="+mn-ea"/>
                  <a:ea typeface="+mn-ea"/>
                </a:rPr>
                <a:t>&amp;</a:t>
              </a:r>
              <a:r>
                <a:rPr lang="ko-KR" altLang="en-US" sz="2800" dirty="0">
                  <a:latin typeface="+mn-ea"/>
                  <a:ea typeface="+mn-ea"/>
                </a:rPr>
                <a:t>결항 결정 기준</a:t>
              </a:r>
              <a:endParaRPr sz="2800" dirty="0">
                <a:latin typeface="+mn-ea"/>
                <a:ea typeface="+mn-ea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EF14CEB-0F81-48D2-AF6D-66DD7E5ED5B2}"/>
              </a:ext>
            </a:extLst>
          </p:cNvPr>
          <p:cNvSpPr/>
          <p:nvPr/>
        </p:nvSpPr>
        <p:spPr>
          <a:xfrm>
            <a:off x="19905539" y="1267698"/>
            <a:ext cx="2646878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825500">
              <a:lnSpc>
                <a:spcPct val="80000"/>
              </a:lnSpc>
              <a:defRPr/>
            </a:pPr>
            <a:r>
              <a:rPr lang="ko-KR" altLang="en-US" sz="4800" b="1" dirty="0">
                <a:solidFill>
                  <a:srgbClr val="1D3E5C"/>
                </a:solidFill>
                <a:latin typeface="Helvetica Neue Medium"/>
                <a:sym typeface="Impact"/>
              </a:rPr>
              <a:t>기대효과</a:t>
            </a:r>
            <a:endParaRPr lang="en-US" altLang="ko-KR" sz="4800" b="1" dirty="0">
              <a:solidFill>
                <a:srgbClr val="1D3E5C"/>
              </a:solidFill>
              <a:latin typeface="Helvetica Neue Medium"/>
              <a:sym typeface="Impac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스크린샷 2019-12-15 16.49.53.png" descr="스크린샷 2019-12-15 16.49.5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59" y="652548"/>
            <a:ext cx="1186858" cy="1229757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5.Data sources"/>
          <p:cNvSpPr txBox="1"/>
          <p:nvPr/>
        </p:nvSpPr>
        <p:spPr>
          <a:xfrm>
            <a:off x="5231405" y="3096448"/>
            <a:ext cx="13695157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80000"/>
              </a:lnSpc>
              <a:defRPr sz="10000">
                <a:solidFill>
                  <a:srgbClr val="1D3E5C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/>
              <a:t>5.</a:t>
            </a:r>
            <a:r>
              <a:rPr lang="en-US" altLang="ko-KR" dirty="0"/>
              <a:t> </a:t>
            </a:r>
            <a:r>
              <a:rPr dirty="0"/>
              <a:t>Data sources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1. Background"/>
          <p:cNvSpPr txBox="1"/>
          <p:nvPr/>
        </p:nvSpPr>
        <p:spPr>
          <a:xfrm>
            <a:off x="5231405" y="2937797"/>
            <a:ext cx="13695157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80000"/>
              </a:lnSpc>
              <a:defRPr sz="10000">
                <a:solidFill>
                  <a:srgbClr val="1D3E5C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1. Background</a:t>
            </a:r>
          </a:p>
        </p:txBody>
      </p:sp>
      <p:pic>
        <p:nvPicPr>
          <p:cNvPr id="395" name="스크린샷 2019-12-15 16.50.42.png" descr="스크린샷 2019-12-15 16.50.4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12" y="530497"/>
            <a:ext cx="1370113" cy="1370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스크린샷 2019-12-15 16.49.39.png" descr="스크린샷 2019-12-15 16.49.3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63" y="582370"/>
            <a:ext cx="1104011" cy="12663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선"/>
          <p:cNvSpPr/>
          <p:nvPr/>
        </p:nvSpPr>
        <p:spPr>
          <a:xfrm flipV="1">
            <a:off x="10721024" y="1934170"/>
            <a:ext cx="11986190" cy="1"/>
          </a:xfrm>
          <a:prstGeom prst="line">
            <a:avLst/>
          </a:prstGeom>
          <a:ln w="12700">
            <a:solidFill>
              <a:srgbClr val="A7A7A7"/>
            </a:solidFill>
            <a:miter lim="400000"/>
          </a:ln>
        </p:spPr>
        <p:txBody>
          <a:bodyPr lIns="0" tIns="0" rIns="0" bIns="0" anchor="ctr"/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584" name="5.Data Sources"/>
          <p:cNvSpPr txBox="1"/>
          <p:nvPr/>
        </p:nvSpPr>
        <p:spPr>
          <a:xfrm>
            <a:off x="1627188" y="1280460"/>
            <a:ext cx="906878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 defTabSz="825500">
              <a:defRPr>
                <a:solidFill>
                  <a:srgbClr val="DCDEE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5.Data Sources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E68DA-80DC-40FB-99A9-C88D8361779A}"/>
              </a:ext>
            </a:extLst>
          </p:cNvPr>
          <p:cNvSpPr/>
          <p:nvPr/>
        </p:nvSpPr>
        <p:spPr>
          <a:xfrm>
            <a:off x="2002326" y="4137004"/>
            <a:ext cx="210800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3600" kern="100" dirty="0">
                <a:latin typeface="+mn-ea"/>
                <a:ea typeface="+mn-ea"/>
                <a:cs typeface="Times New Roman" panose="02020603050405020304" pitchFamily="18" charset="0"/>
              </a:rPr>
              <a:t>2016~2018 </a:t>
            </a:r>
            <a:r>
              <a:rPr lang="ko-KR" altLang="ko-KR" sz="3600" kern="100" dirty="0">
                <a:latin typeface="+mn-ea"/>
                <a:ea typeface="+mn-ea"/>
                <a:cs typeface="Times New Roman" panose="02020603050405020304" pitchFamily="18" charset="0"/>
              </a:rPr>
              <a:t>인천지역 종관기상관측 데이터</a:t>
            </a:r>
            <a:r>
              <a:rPr lang="en-US" altLang="ko-KR" sz="3600" kern="100" dirty="0">
                <a:latin typeface="+mn-ea"/>
                <a:ea typeface="+mn-ea"/>
                <a:cs typeface="Times New Roman" panose="02020603050405020304" pitchFamily="18" charset="0"/>
              </a:rPr>
              <a:t>, 2019, </a:t>
            </a:r>
            <a:r>
              <a:rPr lang="ko-KR" altLang="en-US" sz="3600" kern="100" dirty="0">
                <a:latin typeface="+mn-ea"/>
                <a:ea typeface="+mn-ea"/>
                <a:cs typeface="Times New Roman" panose="02020603050405020304" pitchFamily="18" charset="0"/>
              </a:rPr>
              <a:t>기상청</a:t>
            </a:r>
            <a:endParaRPr lang="en-US" altLang="ko-KR" sz="3600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3600" kern="100" dirty="0">
                <a:latin typeface="+mn-ea"/>
                <a:ea typeface="+mn-ea"/>
                <a:cs typeface="Times New Roman" panose="02020603050405020304" pitchFamily="18" charset="0"/>
              </a:rPr>
              <a:t>2016~2018 </a:t>
            </a:r>
            <a:r>
              <a:rPr lang="ko-KR" altLang="ko-KR" sz="3600" kern="100" dirty="0">
                <a:latin typeface="+mn-ea"/>
                <a:ea typeface="+mn-ea"/>
                <a:cs typeface="Times New Roman" panose="02020603050405020304" pitchFamily="18" charset="0"/>
              </a:rPr>
              <a:t>인천공항 기상 및 대기환경 관측 데이터</a:t>
            </a:r>
            <a:r>
              <a:rPr lang="en-US" altLang="ko-KR" sz="3600" kern="100" dirty="0">
                <a:latin typeface="+mn-ea"/>
                <a:ea typeface="+mn-ea"/>
                <a:cs typeface="Times New Roman" panose="02020603050405020304" pitchFamily="18" charset="0"/>
              </a:rPr>
              <a:t>, 2019, </a:t>
            </a:r>
            <a:r>
              <a:rPr lang="ko-KR" altLang="ko-KR" sz="3600" kern="100" dirty="0">
                <a:latin typeface="+mn-ea"/>
                <a:ea typeface="+mn-ea"/>
                <a:cs typeface="Times New Roman" panose="02020603050405020304" pitchFamily="18" charset="0"/>
              </a:rPr>
              <a:t>한국공항공사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3600" kern="100" dirty="0">
                <a:latin typeface="+mn-ea"/>
                <a:ea typeface="+mn-ea"/>
                <a:cs typeface="Times New Roman" panose="02020603050405020304" pitchFamily="18" charset="0"/>
              </a:rPr>
              <a:t>2016~2018 </a:t>
            </a:r>
            <a:r>
              <a:rPr lang="ko-KR" altLang="ko-KR" sz="3600" kern="100" dirty="0">
                <a:latin typeface="+mn-ea"/>
                <a:ea typeface="+mn-ea"/>
                <a:cs typeface="Times New Roman" panose="02020603050405020304" pitchFamily="18" charset="0"/>
              </a:rPr>
              <a:t>인천공항 기상요인으로 인한 항공기 지연 및 결항 데이터</a:t>
            </a:r>
            <a:r>
              <a:rPr lang="en-US" altLang="ko-KR" sz="3600" kern="100" dirty="0">
                <a:latin typeface="+mn-ea"/>
                <a:ea typeface="+mn-ea"/>
                <a:cs typeface="Times New Roman" panose="02020603050405020304" pitchFamily="18" charset="0"/>
              </a:rPr>
              <a:t>, 2019, </a:t>
            </a:r>
            <a:r>
              <a:rPr lang="ko-KR" altLang="ko-KR" sz="3600" kern="100" dirty="0">
                <a:latin typeface="+mn-ea"/>
                <a:ea typeface="+mn-ea"/>
                <a:cs typeface="Times New Roman" panose="02020603050405020304" pitchFamily="18" charset="0"/>
              </a:rPr>
              <a:t>한국공항공사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3600" kern="100" dirty="0">
                <a:latin typeface="+mn-ea"/>
                <a:ea typeface="+mn-ea"/>
                <a:cs typeface="Times New Roman" panose="02020603050405020304" pitchFamily="18" charset="0"/>
              </a:rPr>
              <a:t>2016~2018 </a:t>
            </a:r>
            <a:r>
              <a:rPr lang="ko-KR" altLang="ko-KR" sz="3600" kern="100" dirty="0">
                <a:latin typeface="+mn-ea"/>
                <a:ea typeface="+mn-ea"/>
                <a:cs typeface="Times New Roman" panose="02020603050405020304" pitchFamily="18" charset="0"/>
              </a:rPr>
              <a:t>인천지역</a:t>
            </a:r>
            <a:r>
              <a:rPr lang="en-US" altLang="ko-KR" sz="3600" kern="100" dirty="0">
                <a:latin typeface="+mn-ea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ko-KR" sz="3600" kern="100" dirty="0">
                <a:latin typeface="+mn-ea"/>
                <a:ea typeface="+mn-ea"/>
                <a:cs typeface="Times New Roman" panose="02020603050405020304" pitchFamily="18" charset="0"/>
              </a:rPr>
              <a:t>서울지역 대기환경 오염도 데이터</a:t>
            </a:r>
            <a:r>
              <a:rPr lang="en-US" altLang="ko-KR" sz="3600" kern="100" dirty="0">
                <a:latin typeface="+mn-ea"/>
                <a:ea typeface="+mn-ea"/>
                <a:cs typeface="Times New Roman" panose="02020603050405020304" pitchFamily="18" charset="0"/>
              </a:rPr>
              <a:t>, 2019, </a:t>
            </a:r>
            <a:r>
              <a:rPr lang="en-US" altLang="ko-KR" sz="3600" kern="100" dirty="0" err="1">
                <a:latin typeface="+mn-ea"/>
                <a:ea typeface="+mn-ea"/>
                <a:cs typeface="Times New Roman" panose="02020603050405020304" pitchFamily="18" charset="0"/>
              </a:rPr>
              <a:t>airkorea</a:t>
            </a:r>
            <a:endParaRPr lang="en-US" altLang="ko-KR" sz="3600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600" kern="100" dirty="0" err="1">
                <a:latin typeface="+mn-ea"/>
                <a:cs typeface="Times New Roman" panose="02020603050405020304" pitchFamily="18" charset="0"/>
              </a:rPr>
              <a:t>고정익항공기를</a:t>
            </a:r>
            <a:r>
              <a:rPr lang="ko-KR" altLang="en-US" sz="3600" kern="100" dirty="0">
                <a:latin typeface="+mn-ea"/>
                <a:cs typeface="Times New Roman" panose="02020603050405020304" pitchFamily="18" charset="0"/>
              </a:rPr>
              <a:t> 위한 운항기술기준</a:t>
            </a:r>
            <a:r>
              <a:rPr lang="en-US" altLang="ko-KR" sz="3600" kern="100" dirty="0">
                <a:latin typeface="+mn-ea"/>
                <a:cs typeface="Times New Roman" panose="02020603050405020304" pitchFamily="18" charset="0"/>
              </a:rPr>
              <a:t>(FLIGHT SAFETY REGULATIONS for AEROPLANES), </a:t>
            </a:r>
            <a:br>
              <a:rPr lang="en-US" altLang="ko-KR" sz="3600" kern="100" dirty="0">
                <a:latin typeface="+mn-ea"/>
                <a:cs typeface="Times New Roman" panose="02020603050405020304" pitchFamily="18" charset="0"/>
              </a:rPr>
            </a:br>
            <a:r>
              <a:rPr lang="en-US" altLang="ko-KR" sz="3600" kern="100" dirty="0">
                <a:latin typeface="+mn-ea"/>
                <a:cs typeface="Times New Roman" panose="02020603050405020304" pitchFamily="18" charset="0"/>
              </a:rPr>
              <a:t>2017. 6. 12, </a:t>
            </a:r>
            <a:r>
              <a:rPr lang="ko-KR" altLang="en-US" sz="3600" kern="100" dirty="0" err="1">
                <a:latin typeface="+mn-ea"/>
                <a:ea typeface="+mn-ea"/>
                <a:cs typeface="Times New Roman" panose="02020603050405020304" pitchFamily="18" charset="0"/>
              </a:rPr>
              <a:t>국토교통부고시</a:t>
            </a:r>
            <a:r>
              <a:rPr lang="ko-KR" altLang="en-US" sz="3600" kern="100" dirty="0">
                <a:latin typeface="+mn-ea"/>
                <a:ea typeface="+mn-ea"/>
                <a:cs typeface="Times New Roman" panose="02020603050405020304" pitchFamily="18" charset="0"/>
              </a:rPr>
              <a:t> 제</a:t>
            </a:r>
            <a:r>
              <a:rPr lang="en-US" altLang="ko-KR" sz="3600" kern="100" dirty="0">
                <a:latin typeface="+mn-ea"/>
                <a:ea typeface="+mn-ea"/>
                <a:cs typeface="Times New Roman" panose="02020603050405020304" pitchFamily="18" charset="0"/>
              </a:rPr>
              <a:t>2017-397</a:t>
            </a:r>
            <a:r>
              <a:rPr lang="ko-KR" altLang="en-US" sz="3600" kern="100" dirty="0">
                <a:latin typeface="+mn-ea"/>
                <a:ea typeface="+mn-ea"/>
                <a:cs typeface="Times New Roman" panose="02020603050405020304" pitchFamily="18" charset="0"/>
              </a:rPr>
              <a:t>호</a:t>
            </a:r>
            <a:r>
              <a:rPr lang="en-US" altLang="ko-KR" sz="3600" kern="1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endParaRPr lang="ko-KR" altLang="ko-KR" sz="3600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스크린샷 2019-12-09 오후 10.02.20-filtered.png" descr="스크린샷 2019-12-09 오후 10.02.20-filtered.png"/>
          <p:cNvPicPr>
            <a:picLocks noChangeAspect="1"/>
          </p:cNvPicPr>
          <p:nvPr/>
        </p:nvPicPr>
        <p:blipFill>
          <a:blip r:embed="rId3">
            <a:alphaModFix amt="95204"/>
          </a:blip>
          <a:srcRect l="28800" r="1078"/>
          <a:stretch>
            <a:fillRect/>
          </a:stretch>
        </p:blipFill>
        <p:spPr>
          <a:xfrm>
            <a:off x="0" y="110"/>
            <a:ext cx="24586978" cy="1371589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6B43E1-7D74-45DB-9E77-363ADCFFD965}"/>
              </a:ext>
            </a:extLst>
          </p:cNvPr>
          <p:cNvSpPr/>
          <p:nvPr/>
        </p:nvSpPr>
        <p:spPr>
          <a:xfrm>
            <a:off x="0" y="1850676"/>
            <a:ext cx="24586978" cy="1440870"/>
          </a:xfrm>
          <a:prstGeom prst="rect">
            <a:avLst/>
          </a:prstGeom>
          <a:solidFill>
            <a:schemeClr val="tx2">
              <a:lumMod val="40000"/>
              <a:lumOff val="60000"/>
              <a:alpha val="77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pple SD 산돌고딕 Neo 옅은체"/>
            </a:endParaRPr>
          </a:p>
        </p:txBody>
      </p:sp>
      <p:sp>
        <p:nvSpPr>
          <p:cNvPr id="16" name="직사각형 2">
            <a:extLst>
              <a:ext uri="{FF2B5EF4-FFF2-40B4-BE49-F238E27FC236}">
                <a16:creationId xmlns:a16="http://schemas.microsoft.com/office/drawing/2014/main" id="{8499CCAB-0DCA-4CCE-9A05-96913589EB75}"/>
              </a:ext>
            </a:extLst>
          </p:cNvPr>
          <p:cNvSpPr/>
          <p:nvPr/>
        </p:nvSpPr>
        <p:spPr>
          <a:xfrm>
            <a:off x="-253324" y="0"/>
            <a:ext cx="24890648" cy="14042057"/>
          </a:xfrm>
          <a:prstGeom prst="rect">
            <a:avLst/>
          </a:prstGeom>
          <a:solidFill>
            <a:srgbClr val="EEEEEE">
              <a:alpha val="30196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pple SD 산돌고딕 Neo 옅은체"/>
            </a:endParaRPr>
          </a:p>
        </p:txBody>
      </p:sp>
      <p:graphicFrame>
        <p:nvGraphicFramePr>
          <p:cNvPr id="399" name="2D 세로형 막대 차트"/>
          <p:cNvGraphicFramePr/>
          <p:nvPr>
            <p:extLst>
              <p:ext uri="{D42A27DB-BD31-4B8C-83A1-F6EECF244321}">
                <p14:modId xmlns:p14="http://schemas.microsoft.com/office/powerpoint/2010/main" val="1536720922"/>
              </p:ext>
            </p:extLst>
          </p:nvPr>
        </p:nvGraphicFramePr>
        <p:xfrm>
          <a:off x="3408218" y="3711029"/>
          <a:ext cx="15917297" cy="9721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2" name="2017년 ~ 2018년 항공기 지연, 결항 사유 (전국)"/>
          <p:cNvSpPr txBox="1"/>
          <p:nvPr/>
        </p:nvSpPr>
        <p:spPr>
          <a:xfrm>
            <a:off x="0" y="2090674"/>
            <a:ext cx="24586977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4000">
                <a:solidFill>
                  <a:srgbClr val="DCDEE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lang="ko-KR" altLang="en-US" sz="5400" b="1" dirty="0">
                <a:solidFill>
                  <a:srgbClr val="FFFFFF"/>
                </a:solidFill>
                <a:latin typeface="Apple SD 산돌고딕 Neo 볼드체"/>
                <a:ea typeface="+mn-ea"/>
                <a:cs typeface="Arial" panose="020B0604020202020204" pitchFamily="34" charset="0"/>
              </a:rPr>
              <a:t>항공 교통량 증가 추이</a:t>
            </a:r>
            <a:endParaRPr sz="5400" b="1" dirty="0">
              <a:solidFill>
                <a:srgbClr val="FFFFFF"/>
              </a:solidFill>
              <a:latin typeface="Apple SD 산돌고딕 Neo 볼드체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9601280" y="5446509"/>
            <a:ext cx="3882132" cy="5442601"/>
            <a:chOff x="15752460" y="5180182"/>
            <a:chExt cx="2985283" cy="4779673"/>
          </a:xfrm>
        </p:grpSpPr>
        <p:graphicFrame>
          <p:nvGraphicFramePr>
            <p:cNvPr id="404" name="표"/>
            <p:cNvGraphicFramePr/>
            <p:nvPr>
              <p:extLst>
                <p:ext uri="{D42A27DB-BD31-4B8C-83A1-F6EECF244321}">
                  <p14:modId xmlns:p14="http://schemas.microsoft.com/office/powerpoint/2010/main" val="1705000692"/>
                </p:ext>
              </p:extLst>
            </p:nvPr>
          </p:nvGraphicFramePr>
          <p:xfrm>
            <a:off x="15752460" y="5180182"/>
            <a:ext cx="2985283" cy="2001354"/>
          </p:xfrm>
          <a:graphic>
            <a:graphicData uri="http://schemas.openxmlformats.org/drawingml/2006/table">
              <a:tbl>
                <a:tblPr bandRow="1">
                  <a:tableStyleId>{4C3C2611-4C71-4FC5-86AE-919BDF0F9419}</a:tableStyleId>
                </a:tblPr>
                <a:tblGrid>
                  <a:gridCol w="388213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811558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lang="ko-KR" altLang="en-US" sz="4000" dirty="0">
                            <a:solidFill>
                              <a:srgbClr val="FFFFFF"/>
                            </a:solidFill>
                            <a:latin typeface="Impact"/>
                            <a:ea typeface="Impact"/>
                            <a:cs typeface="Impact"/>
                            <a:sym typeface="Impact"/>
                          </a:rPr>
                          <a:t>연평균</a:t>
                        </a:r>
                        <a:r>
                          <a:rPr sz="4000" dirty="0">
                            <a:solidFill>
                              <a:srgbClr val="FFFFFF"/>
                            </a:solidFill>
                            <a:latin typeface="Impact"/>
                            <a:ea typeface="Impact"/>
                            <a:cs typeface="Impact"/>
                            <a:sym typeface="Impact"/>
                          </a:rPr>
                          <a:t> </a:t>
                        </a:r>
                        <a:r>
                          <a:rPr sz="4000" dirty="0" err="1">
                            <a:solidFill>
                              <a:srgbClr val="FFFFFF"/>
                            </a:solidFill>
                            <a:latin typeface="Impact"/>
                            <a:ea typeface="Impact"/>
                            <a:cs typeface="Impact"/>
                            <a:sym typeface="Impact"/>
                          </a:rPr>
                          <a:t>증감률</a:t>
                        </a:r>
                        <a:endParaRPr sz="4000" dirty="0">
                          <a:solidFill>
                            <a:srgbClr val="FFFFFF"/>
                          </a:solidFill>
                          <a:latin typeface="Impact"/>
                          <a:ea typeface="Impact"/>
                          <a:cs typeface="Impact"/>
                          <a:sym typeface="Impact"/>
                        </a:endParaRP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DCDEE0"/>
                        </a:solidFill>
                        <a:miter lim="400000"/>
                      </a:lnR>
                      <a:lnT w="63500">
                        <a:solidFill>
                          <a:srgbClr val="DCDEE0"/>
                        </a:solidFill>
                        <a:miter lim="400000"/>
                      </a:lnT>
                      <a:lnB w="127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467378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lang="en-US" altLang="ko-KR" sz="6500" dirty="0">
                            <a:solidFill>
                              <a:srgbClr val="FFFFFF"/>
                            </a:solidFill>
                            <a:latin typeface="Impact"/>
                            <a:ea typeface="Impact"/>
                            <a:cs typeface="Impact"/>
                            <a:sym typeface="Impact"/>
                          </a:rPr>
                          <a:t>7.62%</a:t>
                        </a:r>
                        <a:endParaRPr sz="6500" dirty="0">
                          <a:solidFill>
                            <a:srgbClr val="FFFFFF"/>
                          </a:solidFill>
                          <a:latin typeface="Impact"/>
                          <a:ea typeface="Impact"/>
                          <a:cs typeface="Impact"/>
                          <a:sym typeface="Impact"/>
                        </a:endParaRP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DCDEE0"/>
                        </a:solidFill>
                        <a:miter lim="400000"/>
                      </a:lnR>
                      <a:lnT w="127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DCDEE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405" name="표"/>
            <p:cNvGraphicFramePr/>
            <p:nvPr>
              <p:extLst>
                <p:ext uri="{D42A27DB-BD31-4B8C-83A1-F6EECF244321}">
                  <p14:modId xmlns:p14="http://schemas.microsoft.com/office/powerpoint/2010/main" val="710969866"/>
                </p:ext>
              </p:extLst>
            </p:nvPr>
          </p:nvGraphicFramePr>
          <p:xfrm>
            <a:off x="15752460" y="7958501"/>
            <a:ext cx="2985283" cy="2001354"/>
          </p:xfrm>
          <a:graphic>
            <a:graphicData uri="http://schemas.openxmlformats.org/drawingml/2006/table">
              <a:tbl>
                <a:tblPr bandRow="1">
                  <a:tableStyleId>{4C3C2611-4C71-4FC5-86AE-919BDF0F9419}</a:tableStyleId>
                </a:tblPr>
                <a:tblGrid>
                  <a:gridCol w="388213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811558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 dirty="0" err="1">
                            <a:solidFill>
                              <a:srgbClr val="FFFFFF"/>
                            </a:solidFill>
                            <a:latin typeface="Impact"/>
                            <a:ea typeface="Impact"/>
                            <a:cs typeface="Impact"/>
                            <a:sym typeface="Impact"/>
                          </a:rPr>
                          <a:t>항공기</a:t>
                        </a:r>
                        <a:r>
                          <a:rPr sz="4000" dirty="0">
                            <a:solidFill>
                              <a:srgbClr val="FFFFFF"/>
                            </a:solidFill>
                            <a:latin typeface="Impact"/>
                            <a:ea typeface="Impact"/>
                            <a:cs typeface="Impact"/>
                            <a:sym typeface="Impact"/>
                          </a:rPr>
                          <a:t> 1000대당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DCDEE0"/>
                        </a:solidFill>
                        <a:miter lim="400000"/>
                      </a:lnR>
                      <a:lnT w="63500">
                        <a:solidFill>
                          <a:srgbClr val="DCDEE0"/>
                        </a:solidFill>
                        <a:miter lim="400000"/>
                      </a:lnT>
                      <a:lnB w="127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467378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6500" dirty="0">
                            <a:solidFill>
                              <a:srgbClr val="FFFFFF"/>
                            </a:solidFill>
                            <a:latin typeface="Impact"/>
                            <a:ea typeface="Impact"/>
                            <a:cs typeface="Impact"/>
                            <a:sym typeface="Impact"/>
                          </a:rPr>
                          <a:t>7.8대 </a:t>
                        </a:r>
                        <a:r>
                          <a:rPr sz="6500" dirty="0" err="1">
                            <a:solidFill>
                              <a:srgbClr val="FFFFFF"/>
                            </a:solidFill>
                            <a:latin typeface="Impact"/>
                            <a:ea typeface="Impact"/>
                            <a:cs typeface="Impact"/>
                            <a:sym typeface="Impact"/>
                          </a:rPr>
                          <a:t>결항</a:t>
                        </a:r>
                        <a:endParaRPr sz="6500" dirty="0">
                          <a:solidFill>
                            <a:srgbClr val="FFFFFF"/>
                          </a:solidFill>
                          <a:latin typeface="Impact"/>
                          <a:ea typeface="Impact"/>
                          <a:cs typeface="Impact"/>
                          <a:sym typeface="Impact"/>
                        </a:endParaRP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DCDEE0"/>
                        </a:solidFill>
                        <a:miter lim="400000"/>
                      </a:lnR>
                      <a:lnT w="127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DCDEE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</p:grpSp>
      <p:sp>
        <p:nvSpPr>
          <p:cNvPr id="15" name="1. Background">
            <a:extLst>
              <a:ext uri="{FF2B5EF4-FFF2-40B4-BE49-F238E27FC236}">
                <a16:creationId xmlns:a16="http://schemas.microsoft.com/office/drawing/2014/main" id="{E9921587-85A1-4709-9357-DDDD1C7F2452}"/>
              </a:ext>
            </a:extLst>
          </p:cNvPr>
          <p:cNvSpPr txBox="1"/>
          <p:nvPr/>
        </p:nvSpPr>
        <p:spPr>
          <a:xfrm>
            <a:off x="1156133" y="813337"/>
            <a:ext cx="8893090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 defTabSz="825500">
              <a:defRPr>
                <a:solidFill>
                  <a:srgbClr val="DCDEE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/>
              <a:t>1. Background</a:t>
            </a:r>
          </a:p>
        </p:txBody>
      </p:sp>
    </p:spTree>
    <p:extLst>
      <p:ext uri="{BB962C8B-B14F-4D97-AF65-F5344CB8AC3E}">
        <p14:creationId xmlns:p14="http://schemas.microsoft.com/office/powerpoint/2010/main" val="371956864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스크린샷 2019-12-09 오후 10.02.20-filtered.png" descr="스크린샷 2019-12-09 오후 10.02.20-filtered.png"/>
          <p:cNvPicPr>
            <a:picLocks noChangeAspect="1"/>
          </p:cNvPicPr>
          <p:nvPr/>
        </p:nvPicPr>
        <p:blipFill>
          <a:blip r:embed="rId3">
            <a:alphaModFix amt="95204"/>
          </a:blip>
          <a:srcRect l="28800" r="1078"/>
          <a:stretch>
            <a:fillRect/>
          </a:stretch>
        </p:blipFill>
        <p:spPr>
          <a:xfrm>
            <a:off x="0" y="110"/>
            <a:ext cx="24586978" cy="1371589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6B43E1-7D74-45DB-9E77-363ADCFFD965}"/>
              </a:ext>
            </a:extLst>
          </p:cNvPr>
          <p:cNvSpPr/>
          <p:nvPr/>
        </p:nvSpPr>
        <p:spPr>
          <a:xfrm>
            <a:off x="0" y="1850676"/>
            <a:ext cx="24586978" cy="1440870"/>
          </a:xfrm>
          <a:prstGeom prst="rect">
            <a:avLst/>
          </a:prstGeom>
          <a:solidFill>
            <a:schemeClr val="tx2">
              <a:lumMod val="40000"/>
              <a:lumOff val="60000"/>
              <a:alpha val="77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pple SD 산돌고딕 Neo 옅은체"/>
            </a:endParaRPr>
          </a:p>
        </p:txBody>
      </p:sp>
      <p:sp>
        <p:nvSpPr>
          <p:cNvPr id="16" name="직사각형 2">
            <a:extLst>
              <a:ext uri="{FF2B5EF4-FFF2-40B4-BE49-F238E27FC236}">
                <a16:creationId xmlns:a16="http://schemas.microsoft.com/office/drawing/2014/main" id="{8499CCAB-0DCA-4CCE-9A05-96913589EB75}"/>
              </a:ext>
            </a:extLst>
          </p:cNvPr>
          <p:cNvSpPr/>
          <p:nvPr/>
        </p:nvSpPr>
        <p:spPr>
          <a:xfrm>
            <a:off x="-253324" y="0"/>
            <a:ext cx="24890648" cy="14042057"/>
          </a:xfrm>
          <a:prstGeom prst="rect">
            <a:avLst/>
          </a:prstGeom>
          <a:solidFill>
            <a:srgbClr val="EEEEEE">
              <a:alpha val="30196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pple SD 산돌고딕 Neo 옅은체"/>
            </a:endParaRPr>
          </a:p>
        </p:txBody>
      </p:sp>
      <p:graphicFrame>
        <p:nvGraphicFramePr>
          <p:cNvPr id="399" name="2D 세로형 막대 차트"/>
          <p:cNvGraphicFramePr/>
          <p:nvPr>
            <p:extLst>
              <p:ext uri="{D42A27DB-BD31-4B8C-83A1-F6EECF244321}">
                <p14:modId xmlns:p14="http://schemas.microsoft.com/office/powerpoint/2010/main" val="4108419720"/>
              </p:ext>
            </p:extLst>
          </p:nvPr>
        </p:nvGraphicFramePr>
        <p:xfrm>
          <a:off x="3408218" y="3711029"/>
          <a:ext cx="15917297" cy="9721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2" name="2017년 ~ 2018년 항공기 지연, 결항 사유 (전국)"/>
          <p:cNvSpPr txBox="1"/>
          <p:nvPr/>
        </p:nvSpPr>
        <p:spPr>
          <a:xfrm>
            <a:off x="0" y="2090674"/>
            <a:ext cx="24586977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4000">
                <a:solidFill>
                  <a:srgbClr val="DCDEE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sz="5400" b="1" dirty="0">
                <a:solidFill>
                  <a:srgbClr val="FFFFFF"/>
                </a:solidFill>
                <a:latin typeface="Apple SD 산돌고딕 Neo 볼드체"/>
                <a:ea typeface="+mn-ea"/>
                <a:cs typeface="Arial" panose="020B0604020202020204" pitchFamily="34" charset="0"/>
              </a:rPr>
              <a:t>2017년 ~ 2018년 </a:t>
            </a:r>
            <a:r>
              <a:rPr sz="5400" b="1" dirty="0" err="1">
                <a:solidFill>
                  <a:srgbClr val="FFFFFF"/>
                </a:solidFill>
                <a:latin typeface="Apple SD 산돌고딕 Neo 볼드체"/>
                <a:ea typeface="+mn-ea"/>
                <a:cs typeface="Arial" panose="020B0604020202020204" pitchFamily="34" charset="0"/>
              </a:rPr>
              <a:t>항공기</a:t>
            </a:r>
            <a:r>
              <a:rPr sz="5400" b="1" dirty="0">
                <a:solidFill>
                  <a:srgbClr val="FFFFFF"/>
                </a:solidFill>
                <a:latin typeface="Apple SD 산돌고딕 Neo 볼드체"/>
                <a:ea typeface="+mn-ea"/>
                <a:cs typeface="Arial" panose="020B0604020202020204" pitchFamily="34" charset="0"/>
              </a:rPr>
              <a:t> </a:t>
            </a:r>
            <a:r>
              <a:rPr sz="5400" b="1" dirty="0" err="1">
                <a:solidFill>
                  <a:srgbClr val="FFFFFF"/>
                </a:solidFill>
                <a:latin typeface="Apple SD 산돌고딕 Neo 볼드체"/>
                <a:ea typeface="+mn-ea"/>
                <a:cs typeface="Arial" panose="020B0604020202020204" pitchFamily="34" charset="0"/>
              </a:rPr>
              <a:t>지연</a:t>
            </a:r>
            <a:r>
              <a:rPr sz="5400" b="1" dirty="0">
                <a:solidFill>
                  <a:srgbClr val="FFFFFF"/>
                </a:solidFill>
                <a:latin typeface="Apple SD 산돌고딕 Neo 볼드체"/>
                <a:ea typeface="+mn-ea"/>
                <a:cs typeface="Arial" panose="020B0604020202020204" pitchFamily="34" charset="0"/>
              </a:rPr>
              <a:t>, </a:t>
            </a:r>
            <a:r>
              <a:rPr sz="5400" b="1" dirty="0" err="1">
                <a:solidFill>
                  <a:srgbClr val="FFFFFF"/>
                </a:solidFill>
                <a:latin typeface="Apple SD 산돌고딕 Neo 볼드체"/>
                <a:ea typeface="+mn-ea"/>
                <a:cs typeface="Arial" panose="020B0604020202020204" pitchFamily="34" charset="0"/>
              </a:rPr>
              <a:t>결항</a:t>
            </a:r>
            <a:r>
              <a:rPr sz="5400" b="1" dirty="0">
                <a:solidFill>
                  <a:srgbClr val="FFFFFF"/>
                </a:solidFill>
                <a:latin typeface="Apple SD 산돌고딕 Neo 볼드체"/>
                <a:ea typeface="+mn-ea"/>
                <a:cs typeface="Arial" panose="020B0604020202020204" pitchFamily="34" charset="0"/>
              </a:rPr>
              <a:t> </a:t>
            </a:r>
            <a:r>
              <a:rPr sz="5400" b="1" dirty="0" err="1">
                <a:solidFill>
                  <a:srgbClr val="FFFFFF"/>
                </a:solidFill>
                <a:latin typeface="Apple SD 산돌고딕 Neo 볼드체"/>
                <a:ea typeface="+mn-ea"/>
                <a:cs typeface="Arial" panose="020B0604020202020204" pitchFamily="34" charset="0"/>
              </a:rPr>
              <a:t>사유</a:t>
            </a:r>
            <a:r>
              <a:rPr sz="5400" b="1" dirty="0">
                <a:solidFill>
                  <a:srgbClr val="FFFFFF"/>
                </a:solidFill>
                <a:latin typeface="Apple SD 산돌고딕 Neo 볼드체"/>
                <a:ea typeface="+mn-ea"/>
                <a:cs typeface="Arial" panose="020B0604020202020204" pitchFamily="34" charset="0"/>
              </a:rPr>
              <a:t> (</a:t>
            </a:r>
            <a:r>
              <a:rPr sz="5400" b="1" dirty="0" err="1">
                <a:solidFill>
                  <a:srgbClr val="FFFFFF"/>
                </a:solidFill>
                <a:latin typeface="Apple SD 산돌고딕 Neo 볼드체"/>
                <a:ea typeface="+mn-ea"/>
                <a:cs typeface="Arial" panose="020B0604020202020204" pitchFamily="34" charset="0"/>
              </a:rPr>
              <a:t>전국</a:t>
            </a:r>
            <a:r>
              <a:rPr sz="5400" b="1" dirty="0">
                <a:solidFill>
                  <a:srgbClr val="FFFFFF"/>
                </a:solidFill>
                <a:latin typeface="Apple SD 산돌고딕 Neo 볼드체"/>
                <a:ea typeface="+mn-ea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9599926" y="4073237"/>
            <a:ext cx="3884211" cy="8086111"/>
            <a:chOff x="15751420" y="3974179"/>
            <a:chExt cx="2986882" cy="7101194"/>
          </a:xfrm>
        </p:grpSpPr>
        <p:graphicFrame>
          <p:nvGraphicFramePr>
            <p:cNvPr id="403" name="표"/>
            <p:cNvGraphicFramePr/>
            <p:nvPr>
              <p:extLst>
                <p:ext uri="{D42A27DB-BD31-4B8C-83A1-F6EECF244321}">
                  <p14:modId xmlns:p14="http://schemas.microsoft.com/office/powerpoint/2010/main" val="1771972887"/>
                </p:ext>
              </p:extLst>
            </p:nvPr>
          </p:nvGraphicFramePr>
          <p:xfrm>
            <a:off x="15751420" y="6277288"/>
            <a:ext cx="2986882" cy="2428342"/>
          </p:xfrm>
          <a:graphic>
            <a:graphicData uri="http://schemas.openxmlformats.org/drawingml/2006/table">
              <a:tbl>
                <a:tblPr bandRow="1">
                  <a:tableStyleId>{4C3C2611-4C71-4FC5-86AE-919BDF0F9419}</a:tableStyleId>
                </a:tblPr>
                <a:tblGrid>
                  <a:gridCol w="388421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798820">
                  <a:tc>
                    <a:txBody>
                      <a:bodyPr/>
                      <a:lstStyle/>
                      <a:p>
                        <a:pPr defTabSz="914400">
                          <a:defRPr sz="4000">
                            <a:solidFill>
                              <a:srgbClr val="DCDEE0"/>
                            </a:solidFill>
                            <a:latin typeface="Impact"/>
                            <a:ea typeface="Impact"/>
                            <a:cs typeface="Impact"/>
                            <a:sym typeface="Impact"/>
                          </a:defRPr>
                        </a:pPr>
                        <a:r>
                          <a:rPr dirty="0" err="1">
                            <a:solidFill>
                              <a:srgbClr val="FFFFFF"/>
                            </a:solidFill>
                          </a:rPr>
                          <a:t>운항횟수대비</a:t>
                        </a:r>
                        <a:br>
                          <a:rPr lang="en-US" dirty="0">
                            <a:solidFill>
                              <a:srgbClr val="FFFFFF"/>
                            </a:solidFill>
                          </a:rPr>
                        </a:br>
                        <a:r>
                          <a:rPr dirty="0" err="1">
                            <a:solidFill>
                              <a:srgbClr val="FFFFFF"/>
                            </a:solidFill>
                          </a:rPr>
                          <a:t>결항률</a:t>
                        </a:r>
                        <a:endParaRPr dirty="0">
                          <a:solidFill>
                            <a:srgbClr val="FFFFFF"/>
                          </a:solidFill>
                        </a:endParaRP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DCDEE0"/>
                        </a:solidFill>
                        <a:miter lim="400000"/>
                      </a:lnR>
                      <a:lnT w="63500">
                        <a:solidFill>
                          <a:srgbClr val="DCDEE0"/>
                        </a:solidFill>
                        <a:miter lim="400000"/>
                      </a:lnT>
                      <a:lnB w="127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444347">
                  <a:tc>
                    <a:txBody>
                      <a:bodyPr/>
                      <a:lstStyle/>
                      <a:p>
                        <a:pPr defTabSz="914400">
                          <a:defRPr sz="6500">
                            <a:solidFill>
                              <a:srgbClr val="DCDEE0"/>
                            </a:solidFill>
                            <a:latin typeface="Impact"/>
                            <a:ea typeface="Impact"/>
                            <a:cs typeface="Impact"/>
                            <a:sym typeface="Impact"/>
                          </a:defRPr>
                        </a:pPr>
                        <a:r>
                          <a:rPr dirty="0">
                            <a:solidFill>
                              <a:srgbClr val="FFFFFF"/>
                            </a:solidFill>
                          </a:rPr>
                          <a:t>0.78%</a:t>
                        </a:r>
                      </a:p>
                      <a:p>
                        <a:pPr defTabSz="914400">
                          <a:defRPr sz="2000">
                            <a:solidFill>
                              <a:srgbClr val="DCDEE0"/>
                            </a:solidFill>
                            <a:latin typeface="Impact"/>
                            <a:ea typeface="Impact"/>
                            <a:cs typeface="Impact"/>
                            <a:sym typeface="Impact"/>
                          </a:defRPr>
                        </a:pPr>
                        <a:r>
                          <a:rPr dirty="0">
                            <a:solidFill>
                              <a:srgbClr val="FFFFFF"/>
                            </a:solidFill>
                          </a:rPr>
                          <a:t>(</a:t>
                        </a:r>
                        <a:r>
                          <a:rPr dirty="0" err="1">
                            <a:solidFill>
                              <a:srgbClr val="FFFFFF"/>
                            </a:solidFill>
                          </a:rPr>
                          <a:t>전년</a:t>
                        </a:r>
                        <a:r>
                          <a:rPr dirty="0">
                            <a:solidFill>
                              <a:srgbClr val="FFFFFF"/>
                            </a:solidFill>
                          </a:rPr>
                          <a:t> </a:t>
                        </a:r>
                        <a:r>
                          <a:rPr dirty="0" err="1">
                            <a:solidFill>
                              <a:srgbClr val="FFFFFF"/>
                            </a:solidFill>
                          </a:rPr>
                          <a:t>대비</a:t>
                        </a:r>
                        <a:r>
                          <a:rPr dirty="0">
                            <a:solidFill>
                              <a:srgbClr val="FFFFFF"/>
                            </a:solidFill>
                          </a:rPr>
                          <a:t> 2.8배 </a:t>
                        </a:r>
                        <a:r>
                          <a:rPr dirty="0" err="1">
                            <a:solidFill>
                              <a:srgbClr val="FFFFFF"/>
                            </a:solidFill>
                          </a:rPr>
                          <a:t>상승</a:t>
                        </a:r>
                        <a:r>
                          <a:rPr dirty="0">
                            <a:solidFill>
                              <a:srgbClr val="FFFFFF"/>
                            </a:solidFill>
                          </a:rPr>
                          <a:t>)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DCDEE0"/>
                        </a:solidFill>
                        <a:miter lim="400000"/>
                      </a:lnR>
                      <a:lnT w="127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DCDEE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404" name="표"/>
            <p:cNvGraphicFramePr/>
            <p:nvPr>
              <p:extLst>
                <p:ext uri="{D42A27DB-BD31-4B8C-83A1-F6EECF244321}">
                  <p14:modId xmlns:p14="http://schemas.microsoft.com/office/powerpoint/2010/main" val="4074786065"/>
                </p:ext>
              </p:extLst>
            </p:nvPr>
          </p:nvGraphicFramePr>
          <p:xfrm>
            <a:off x="15752460" y="3974179"/>
            <a:ext cx="2985283" cy="2001354"/>
          </p:xfrm>
          <a:graphic>
            <a:graphicData uri="http://schemas.openxmlformats.org/drawingml/2006/table">
              <a:tbl>
                <a:tblPr bandRow="1">
                  <a:tableStyleId>{4C3C2611-4C71-4FC5-86AE-919BDF0F9419}</a:tableStyleId>
                </a:tblPr>
                <a:tblGrid>
                  <a:gridCol w="388213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811558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 dirty="0" err="1">
                            <a:solidFill>
                              <a:srgbClr val="FFFFFF"/>
                            </a:solidFill>
                            <a:latin typeface="Impact"/>
                            <a:ea typeface="Impact"/>
                            <a:cs typeface="Impact"/>
                            <a:sym typeface="Impact"/>
                          </a:rPr>
                          <a:t>전년대비</a:t>
                        </a:r>
                        <a:r>
                          <a:rPr sz="4000" dirty="0">
                            <a:solidFill>
                              <a:srgbClr val="FFFFFF"/>
                            </a:solidFill>
                            <a:latin typeface="Impact"/>
                            <a:ea typeface="Impact"/>
                            <a:cs typeface="Impact"/>
                            <a:sym typeface="Impact"/>
                          </a:rPr>
                          <a:t> </a:t>
                        </a:r>
                        <a:r>
                          <a:rPr sz="4000" dirty="0" err="1">
                            <a:solidFill>
                              <a:srgbClr val="FFFFFF"/>
                            </a:solidFill>
                            <a:latin typeface="Impact"/>
                            <a:ea typeface="Impact"/>
                            <a:cs typeface="Impact"/>
                            <a:sym typeface="Impact"/>
                          </a:rPr>
                          <a:t>증감률</a:t>
                        </a:r>
                        <a:endParaRPr sz="4000" dirty="0">
                          <a:solidFill>
                            <a:srgbClr val="FFFFFF"/>
                          </a:solidFill>
                          <a:latin typeface="Impact"/>
                          <a:ea typeface="Impact"/>
                          <a:cs typeface="Impact"/>
                          <a:sym typeface="Impact"/>
                        </a:endParaRP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DCDEE0"/>
                        </a:solidFill>
                        <a:miter lim="400000"/>
                      </a:lnR>
                      <a:lnT w="63500">
                        <a:solidFill>
                          <a:srgbClr val="DCDEE0"/>
                        </a:solidFill>
                        <a:miter lim="400000"/>
                      </a:lnT>
                      <a:lnB w="127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467378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6500" dirty="0">
                            <a:solidFill>
                              <a:srgbClr val="FFFFFF"/>
                            </a:solidFill>
                            <a:latin typeface="Impact"/>
                            <a:ea typeface="Impact"/>
                            <a:cs typeface="Impact"/>
                            <a:sym typeface="Impact"/>
                          </a:rPr>
                          <a:t>1.875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DCDEE0"/>
                        </a:solidFill>
                        <a:miter lim="400000"/>
                      </a:lnR>
                      <a:lnT w="127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DCDEE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405" name="표"/>
            <p:cNvGraphicFramePr/>
            <p:nvPr>
              <p:extLst>
                <p:ext uri="{D42A27DB-BD31-4B8C-83A1-F6EECF244321}">
                  <p14:modId xmlns:p14="http://schemas.microsoft.com/office/powerpoint/2010/main" val="296119020"/>
                </p:ext>
              </p:extLst>
            </p:nvPr>
          </p:nvGraphicFramePr>
          <p:xfrm>
            <a:off x="15752460" y="9074019"/>
            <a:ext cx="2985283" cy="2001354"/>
          </p:xfrm>
          <a:graphic>
            <a:graphicData uri="http://schemas.openxmlformats.org/drawingml/2006/table">
              <a:tbl>
                <a:tblPr bandRow="1">
                  <a:tableStyleId>{4C3C2611-4C71-4FC5-86AE-919BDF0F9419}</a:tableStyleId>
                </a:tblPr>
                <a:tblGrid>
                  <a:gridCol w="388213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811558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 dirty="0" err="1">
                            <a:solidFill>
                              <a:srgbClr val="FFFFFF"/>
                            </a:solidFill>
                            <a:latin typeface="Impact"/>
                            <a:ea typeface="Impact"/>
                            <a:cs typeface="Impact"/>
                            <a:sym typeface="Impact"/>
                          </a:rPr>
                          <a:t>항공기</a:t>
                        </a:r>
                        <a:r>
                          <a:rPr sz="4000" dirty="0">
                            <a:solidFill>
                              <a:srgbClr val="FFFFFF"/>
                            </a:solidFill>
                            <a:latin typeface="Impact"/>
                            <a:ea typeface="Impact"/>
                            <a:cs typeface="Impact"/>
                            <a:sym typeface="Impact"/>
                          </a:rPr>
                          <a:t> 1000대당</a:t>
                        </a: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DCDEE0"/>
                        </a:solidFill>
                        <a:miter lim="400000"/>
                      </a:lnR>
                      <a:lnT w="63500">
                        <a:solidFill>
                          <a:srgbClr val="DCDEE0"/>
                        </a:solidFill>
                        <a:miter lim="400000"/>
                      </a:lnT>
                      <a:lnB w="127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467378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6500" dirty="0">
                            <a:solidFill>
                              <a:srgbClr val="FFFFFF"/>
                            </a:solidFill>
                            <a:latin typeface="Impact"/>
                            <a:ea typeface="Impact"/>
                            <a:cs typeface="Impact"/>
                            <a:sym typeface="Impact"/>
                          </a:rPr>
                          <a:t>7.8대 </a:t>
                        </a:r>
                        <a:r>
                          <a:rPr sz="6500" dirty="0" err="1">
                            <a:solidFill>
                              <a:srgbClr val="FFFFFF"/>
                            </a:solidFill>
                            <a:latin typeface="Impact"/>
                            <a:ea typeface="Impact"/>
                            <a:cs typeface="Impact"/>
                            <a:sym typeface="Impact"/>
                          </a:rPr>
                          <a:t>결항</a:t>
                        </a:r>
                        <a:endParaRPr sz="6500" dirty="0">
                          <a:solidFill>
                            <a:srgbClr val="FFFFFF"/>
                          </a:solidFill>
                          <a:latin typeface="Impact"/>
                          <a:ea typeface="Impact"/>
                          <a:cs typeface="Impact"/>
                          <a:sym typeface="Impact"/>
                        </a:endParaRPr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DCDEE0"/>
                        </a:solidFill>
                        <a:miter lim="400000"/>
                      </a:lnR>
                      <a:lnT w="127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DCDEE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</p:grpSp>
      <p:sp>
        <p:nvSpPr>
          <p:cNvPr id="15" name="1. Background">
            <a:extLst>
              <a:ext uri="{FF2B5EF4-FFF2-40B4-BE49-F238E27FC236}">
                <a16:creationId xmlns:a16="http://schemas.microsoft.com/office/drawing/2014/main" id="{E9921587-85A1-4709-9357-DDDD1C7F2452}"/>
              </a:ext>
            </a:extLst>
          </p:cNvPr>
          <p:cNvSpPr txBox="1"/>
          <p:nvPr/>
        </p:nvSpPr>
        <p:spPr>
          <a:xfrm>
            <a:off x="1156133" y="813337"/>
            <a:ext cx="8893090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 defTabSz="825500">
              <a:defRPr>
                <a:solidFill>
                  <a:srgbClr val="DCDEE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/>
              <a:t>1. Background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스크린샷 2019-12-09 오후 11.21.18-filtered.png" descr="스크린샷 2019-12-09 오후 11.21.18-filtered.png"/>
          <p:cNvPicPr>
            <a:picLocks noChangeAspect="1"/>
          </p:cNvPicPr>
          <p:nvPr/>
        </p:nvPicPr>
        <p:blipFill>
          <a:blip r:embed="rId3">
            <a:alphaModFix amt="80137"/>
          </a:blip>
          <a:srcRect l="4511" t="48" r="15147" b="48"/>
          <a:stretch>
            <a:fillRect/>
          </a:stretch>
        </p:blipFill>
        <p:spPr>
          <a:xfrm>
            <a:off x="-137160" y="-112515"/>
            <a:ext cx="24676858" cy="1394105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635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F7E67BBA-37D3-48AF-8042-6D529E2A3389}"/>
              </a:ext>
            </a:extLst>
          </p:cNvPr>
          <p:cNvSpPr/>
          <p:nvPr/>
        </p:nvSpPr>
        <p:spPr>
          <a:xfrm>
            <a:off x="-137160" y="2014798"/>
            <a:ext cx="24724138" cy="1440870"/>
          </a:xfrm>
          <a:prstGeom prst="rect">
            <a:avLst/>
          </a:prstGeom>
          <a:solidFill>
            <a:schemeClr val="tx2">
              <a:lumMod val="40000"/>
              <a:lumOff val="60000"/>
              <a:alpha val="77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pple SD 산돌고딕 Neo 옅은체"/>
            </a:endParaRPr>
          </a:p>
        </p:txBody>
      </p:sp>
      <p:sp>
        <p:nvSpPr>
          <p:cNvPr id="39" name="직사각형 2">
            <a:extLst>
              <a:ext uri="{FF2B5EF4-FFF2-40B4-BE49-F238E27FC236}">
                <a16:creationId xmlns:a16="http://schemas.microsoft.com/office/drawing/2014/main" id="{DE8EB78F-E3F5-4A29-B4D9-B9019A01030D}"/>
              </a:ext>
            </a:extLst>
          </p:cNvPr>
          <p:cNvSpPr/>
          <p:nvPr/>
        </p:nvSpPr>
        <p:spPr>
          <a:xfrm>
            <a:off x="-253324" y="-161210"/>
            <a:ext cx="24890648" cy="14042057"/>
          </a:xfrm>
          <a:prstGeom prst="rect">
            <a:avLst/>
          </a:prstGeom>
          <a:solidFill>
            <a:srgbClr val="EEEEEE">
              <a:alpha val="30196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pple SD 산돌고딕 Neo 옅은체"/>
            </a:endParaRPr>
          </a:p>
        </p:txBody>
      </p:sp>
      <p:sp>
        <p:nvSpPr>
          <p:cNvPr id="418" name="원"/>
          <p:cNvSpPr/>
          <p:nvPr/>
        </p:nvSpPr>
        <p:spPr>
          <a:xfrm>
            <a:off x="16572971" y="5141082"/>
            <a:ext cx="5151884" cy="5151884"/>
          </a:xfrm>
          <a:prstGeom prst="ellipse">
            <a:avLst/>
          </a:prstGeom>
          <a:solidFill>
            <a:srgbClr val="F1F1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9" name="원"/>
          <p:cNvSpPr/>
          <p:nvPr/>
        </p:nvSpPr>
        <p:spPr>
          <a:xfrm>
            <a:off x="16653425" y="5221537"/>
            <a:ext cx="4990974" cy="499097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22" name="원"/>
          <p:cNvSpPr/>
          <p:nvPr/>
        </p:nvSpPr>
        <p:spPr>
          <a:xfrm>
            <a:off x="17104266" y="5672376"/>
            <a:ext cx="4089296" cy="408929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23" name="원"/>
          <p:cNvSpPr/>
          <p:nvPr/>
        </p:nvSpPr>
        <p:spPr>
          <a:xfrm>
            <a:off x="17252384" y="5820495"/>
            <a:ext cx="3793058" cy="3793058"/>
          </a:xfrm>
          <a:prstGeom prst="ellipse">
            <a:avLst/>
          </a:prstGeom>
          <a:solidFill>
            <a:srgbClr val="F1F1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26" name="원"/>
          <p:cNvSpPr/>
          <p:nvPr/>
        </p:nvSpPr>
        <p:spPr>
          <a:xfrm>
            <a:off x="20475802" y="5924398"/>
            <a:ext cx="438109" cy="43810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blurRad="368300" dir="5400000" rotWithShape="0">
              <a:srgbClr val="00E4A7"/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27" name="원"/>
          <p:cNvSpPr/>
          <p:nvPr/>
        </p:nvSpPr>
        <p:spPr>
          <a:xfrm>
            <a:off x="9625345" y="5141081"/>
            <a:ext cx="5151884" cy="5151883"/>
          </a:xfrm>
          <a:prstGeom prst="ellipse">
            <a:avLst/>
          </a:prstGeom>
          <a:solidFill>
            <a:srgbClr val="F1F1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28" name="원"/>
          <p:cNvSpPr/>
          <p:nvPr/>
        </p:nvSpPr>
        <p:spPr>
          <a:xfrm>
            <a:off x="9705801" y="5221536"/>
            <a:ext cx="4990974" cy="499097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1" name="원"/>
          <p:cNvSpPr/>
          <p:nvPr/>
        </p:nvSpPr>
        <p:spPr>
          <a:xfrm>
            <a:off x="10156638" y="5672375"/>
            <a:ext cx="4089297" cy="408929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2" name="원"/>
          <p:cNvSpPr/>
          <p:nvPr/>
        </p:nvSpPr>
        <p:spPr>
          <a:xfrm>
            <a:off x="10304757" y="5820493"/>
            <a:ext cx="3793058" cy="3793059"/>
          </a:xfrm>
          <a:prstGeom prst="ellipse">
            <a:avLst/>
          </a:prstGeom>
          <a:solidFill>
            <a:srgbClr val="F1F1F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5" name="원"/>
          <p:cNvSpPr/>
          <p:nvPr/>
        </p:nvSpPr>
        <p:spPr>
          <a:xfrm>
            <a:off x="9773434" y="7561469"/>
            <a:ext cx="438109" cy="43810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blurRad="368300" dir="5400000" rotWithShape="0">
              <a:srgbClr val="00E4A7"/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이상 기후로 기상에 의한 결항, 지연률 증가"/>
          <p:cNvSpPr txBox="1"/>
          <p:nvPr/>
        </p:nvSpPr>
        <p:spPr>
          <a:xfrm>
            <a:off x="-68580" y="2301370"/>
            <a:ext cx="24539698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4000">
                <a:solidFill>
                  <a:srgbClr val="DCDEE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sz="5400" b="1" dirty="0" err="1">
                <a:solidFill>
                  <a:srgbClr val="FFFFFF"/>
                </a:solidFill>
                <a:latin typeface="Impact" panose="020B0806030902050204" pitchFamily="34" charset="0"/>
              </a:rPr>
              <a:t>이상</a:t>
            </a:r>
            <a:r>
              <a:rPr sz="5400" b="1" dirty="0">
                <a:solidFill>
                  <a:srgbClr val="FFFFFF"/>
                </a:solidFill>
                <a:latin typeface="Impact" panose="020B0806030902050204" pitchFamily="34" charset="0"/>
              </a:rPr>
              <a:t> </a:t>
            </a:r>
            <a:r>
              <a:rPr sz="5400" b="1" dirty="0" err="1">
                <a:solidFill>
                  <a:srgbClr val="FFFFFF"/>
                </a:solidFill>
                <a:latin typeface="Impact" panose="020B0806030902050204" pitchFamily="34" charset="0"/>
              </a:rPr>
              <a:t>기후로</a:t>
            </a:r>
            <a:r>
              <a:rPr sz="5400" b="1" dirty="0">
                <a:solidFill>
                  <a:srgbClr val="FFFFFF"/>
                </a:solidFill>
                <a:latin typeface="Impact" panose="020B0806030902050204" pitchFamily="34" charset="0"/>
              </a:rPr>
              <a:t> </a:t>
            </a:r>
            <a:r>
              <a:rPr sz="5400" b="1" dirty="0" err="1">
                <a:solidFill>
                  <a:srgbClr val="FFFFFF"/>
                </a:solidFill>
                <a:latin typeface="Impact" panose="020B0806030902050204" pitchFamily="34" charset="0"/>
              </a:rPr>
              <a:t>기상에</a:t>
            </a:r>
            <a:r>
              <a:rPr sz="5400" b="1" dirty="0">
                <a:solidFill>
                  <a:srgbClr val="FFFFFF"/>
                </a:solidFill>
                <a:latin typeface="Impact" panose="020B0806030902050204" pitchFamily="34" charset="0"/>
              </a:rPr>
              <a:t> </a:t>
            </a:r>
            <a:r>
              <a:rPr sz="5400" b="1" dirty="0" err="1">
                <a:solidFill>
                  <a:srgbClr val="FFFFFF"/>
                </a:solidFill>
                <a:latin typeface="Impact" panose="020B0806030902050204" pitchFamily="34" charset="0"/>
              </a:rPr>
              <a:t>의한</a:t>
            </a:r>
            <a:r>
              <a:rPr sz="5400" b="1" dirty="0">
                <a:solidFill>
                  <a:srgbClr val="FFFFFF"/>
                </a:solidFill>
                <a:latin typeface="Impact" panose="020B0806030902050204" pitchFamily="34" charset="0"/>
              </a:rPr>
              <a:t> </a:t>
            </a:r>
            <a:r>
              <a:rPr sz="5400" b="1" dirty="0" err="1">
                <a:solidFill>
                  <a:srgbClr val="FFFFFF"/>
                </a:solidFill>
                <a:latin typeface="Impact" panose="020B0806030902050204" pitchFamily="34" charset="0"/>
              </a:rPr>
              <a:t>결항</a:t>
            </a:r>
            <a:r>
              <a:rPr sz="5400" b="1" dirty="0">
                <a:solidFill>
                  <a:srgbClr val="FFFFFF"/>
                </a:solidFill>
                <a:latin typeface="Impact" panose="020B0806030902050204" pitchFamily="34" charset="0"/>
              </a:rPr>
              <a:t>, </a:t>
            </a:r>
            <a:r>
              <a:rPr sz="5400" b="1" dirty="0" err="1">
                <a:solidFill>
                  <a:srgbClr val="FFFFFF"/>
                </a:solidFill>
                <a:latin typeface="Impact" panose="020B0806030902050204" pitchFamily="34" charset="0"/>
              </a:rPr>
              <a:t>지연률</a:t>
            </a:r>
            <a:r>
              <a:rPr sz="5400" b="1" dirty="0">
                <a:solidFill>
                  <a:srgbClr val="FFFFFF"/>
                </a:solidFill>
                <a:latin typeface="Impact" panose="020B0806030902050204" pitchFamily="34" charset="0"/>
              </a:rPr>
              <a:t> </a:t>
            </a:r>
            <a:r>
              <a:rPr sz="5400" b="1" dirty="0" err="1">
                <a:solidFill>
                  <a:srgbClr val="FFFFFF"/>
                </a:solidFill>
                <a:latin typeface="Impact" panose="020B0806030902050204" pitchFamily="34" charset="0"/>
              </a:rPr>
              <a:t>증가</a:t>
            </a:r>
            <a:endParaRPr sz="5400" b="1" dirty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677720" y="5141082"/>
            <a:ext cx="18841138" cy="6379875"/>
            <a:chOff x="2677720" y="5141082"/>
            <a:chExt cx="18841138" cy="6379875"/>
          </a:xfrm>
        </p:grpSpPr>
        <p:grpSp>
          <p:nvGrpSpPr>
            <p:cNvPr id="417" name="그룹"/>
            <p:cNvGrpSpPr/>
            <p:nvPr/>
          </p:nvGrpSpPr>
          <p:grpSpPr>
            <a:xfrm>
              <a:off x="2677720" y="5141082"/>
              <a:ext cx="5151884" cy="6379875"/>
              <a:chOff x="0" y="0"/>
              <a:chExt cx="5151883" cy="6379874"/>
            </a:xfrm>
          </p:grpSpPr>
          <p:sp>
            <p:nvSpPr>
              <p:cNvPr id="408" name="원"/>
              <p:cNvSpPr/>
              <p:nvPr/>
            </p:nvSpPr>
            <p:spPr>
              <a:xfrm>
                <a:off x="0" y="0"/>
                <a:ext cx="5151883" cy="5151883"/>
              </a:xfrm>
              <a:prstGeom prst="ellipse">
                <a:avLst/>
              </a:prstGeom>
              <a:solidFill>
                <a:srgbClr val="F1F1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409" name="원"/>
              <p:cNvSpPr/>
              <p:nvPr/>
            </p:nvSpPr>
            <p:spPr>
              <a:xfrm>
                <a:off x="80454" y="80454"/>
                <a:ext cx="4990974" cy="499097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graphicFrame>
            <p:nvGraphicFramePr>
              <p:cNvPr id="411" name="2D 원형 차트"/>
              <p:cNvGraphicFramePr/>
              <p:nvPr/>
            </p:nvGraphicFramePr>
            <p:xfrm>
              <a:off x="208784" y="208784"/>
              <a:ext cx="4737101" cy="473710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412" name="원"/>
              <p:cNvSpPr/>
              <p:nvPr/>
            </p:nvSpPr>
            <p:spPr>
              <a:xfrm>
                <a:off x="531293" y="531293"/>
                <a:ext cx="4089297" cy="408929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413" name="원"/>
              <p:cNvSpPr/>
              <p:nvPr/>
            </p:nvSpPr>
            <p:spPr>
              <a:xfrm>
                <a:off x="679412" y="679412"/>
                <a:ext cx="3793058" cy="3793059"/>
              </a:xfrm>
              <a:prstGeom prst="ellipse">
                <a:avLst/>
              </a:prstGeom>
              <a:solidFill>
                <a:srgbClr val="F1F1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414" name="원"/>
              <p:cNvSpPr/>
              <p:nvPr/>
            </p:nvSpPr>
            <p:spPr>
              <a:xfrm>
                <a:off x="766391" y="766391"/>
                <a:ext cx="3619101" cy="36191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415" name="64.8%…"/>
              <p:cNvSpPr txBox="1"/>
              <p:nvPr/>
            </p:nvSpPr>
            <p:spPr>
              <a:xfrm>
                <a:off x="486421" y="2026346"/>
                <a:ext cx="4179041" cy="12261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defTabSz="825500">
                  <a:defRPr sz="4800" b="1">
                    <a:solidFill>
                      <a:srgbClr val="53585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dirty="0"/>
                  <a:t>64.8%</a:t>
                </a:r>
                <a:endParaRPr sz="2800" dirty="0"/>
              </a:p>
              <a:p>
                <a:pPr defTabSz="825500">
                  <a:defRPr sz="2800" b="1">
                    <a:solidFill>
                      <a:srgbClr val="53585F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dirty="0"/>
                  <a:t>(4359건)</a:t>
                </a:r>
              </a:p>
            </p:txBody>
          </p:sp>
          <p:sp>
            <p:nvSpPr>
              <p:cNvPr id="416" name="원"/>
              <p:cNvSpPr/>
              <p:nvPr/>
            </p:nvSpPr>
            <p:spPr>
              <a:xfrm>
                <a:off x="991961" y="4051479"/>
                <a:ext cx="438109" cy="43810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368300" dir="5400000" rotWithShape="0">
                  <a:srgbClr val="00E4A7"/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410" name="기상"/>
              <p:cNvSpPr txBox="1"/>
              <p:nvPr/>
            </p:nvSpPr>
            <p:spPr>
              <a:xfrm>
                <a:off x="441550" y="5661729"/>
                <a:ext cx="4179040" cy="7181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defTabSz="825500">
                  <a:defRPr sz="3600">
                    <a:solidFill>
                      <a:srgbClr val="DCDEE0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rPr sz="4000" b="1" dirty="0" err="1">
                    <a:solidFill>
                      <a:srgbClr val="FFFFFF"/>
                    </a:solidFill>
                    <a:latin typeface="Apple SD 산돌고딕 Neo 볼드체"/>
                  </a:rPr>
                  <a:t>기상</a:t>
                </a:r>
                <a:endParaRPr sz="4000" b="1" dirty="0">
                  <a:solidFill>
                    <a:srgbClr val="FFFFFF"/>
                  </a:solidFill>
                  <a:latin typeface="Apple SD 산돌고딕 Neo 볼드체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6781757" y="5349866"/>
              <a:ext cx="4737101" cy="4737101"/>
              <a:chOff x="16781757" y="5349866"/>
              <a:chExt cx="4737101" cy="4737101"/>
            </a:xfrm>
          </p:grpSpPr>
          <p:graphicFrame>
            <p:nvGraphicFramePr>
              <p:cNvPr id="421" name="2D 원형 차트"/>
              <p:cNvGraphicFramePr/>
              <p:nvPr>
                <p:extLst>
                  <p:ext uri="{D42A27DB-BD31-4B8C-83A1-F6EECF244321}">
                    <p14:modId xmlns:p14="http://schemas.microsoft.com/office/powerpoint/2010/main" val="1495556733"/>
                  </p:ext>
                </p:extLst>
              </p:nvPr>
            </p:nvGraphicFramePr>
            <p:xfrm>
              <a:off x="16781757" y="5349866"/>
              <a:ext cx="4737101" cy="473710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424" name="원"/>
              <p:cNvSpPr/>
              <p:nvPr/>
            </p:nvSpPr>
            <p:spPr>
              <a:xfrm>
                <a:off x="17339361" y="5907473"/>
                <a:ext cx="3619101" cy="3619101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425" name="11.6%"/>
              <p:cNvSpPr txBox="1"/>
              <p:nvPr/>
            </p:nvSpPr>
            <p:spPr>
              <a:xfrm>
                <a:off x="17059394" y="7359896"/>
                <a:ext cx="4179040" cy="84125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>
                <a:lvl1pPr defTabSz="825500">
                  <a:defRPr sz="4800" b="1">
                    <a:solidFill>
                      <a:srgbClr val="BDBFC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dirty="0">
                    <a:solidFill>
                      <a:schemeClr val="tx1"/>
                    </a:solidFill>
                  </a:rPr>
                  <a:t>11.6%</a:t>
                </a: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9834130" y="5349865"/>
              <a:ext cx="4737101" cy="4737101"/>
              <a:chOff x="9834130" y="5349865"/>
              <a:chExt cx="4737101" cy="4737101"/>
            </a:xfrm>
          </p:grpSpPr>
          <p:graphicFrame>
            <p:nvGraphicFramePr>
              <p:cNvPr id="430" name="2D 원형 차트"/>
              <p:cNvGraphicFramePr/>
              <p:nvPr>
                <p:extLst>
                  <p:ext uri="{D42A27DB-BD31-4B8C-83A1-F6EECF244321}">
                    <p14:modId xmlns:p14="http://schemas.microsoft.com/office/powerpoint/2010/main" val="2216013308"/>
                  </p:ext>
                </p:extLst>
              </p:nvPr>
            </p:nvGraphicFramePr>
            <p:xfrm>
              <a:off x="9834130" y="5349865"/>
              <a:ext cx="4737101" cy="473710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sp>
            <p:nvSpPr>
              <p:cNvPr id="433" name="원"/>
              <p:cNvSpPr/>
              <p:nvPr/>
            </p:nvSpPr>
            <p:spPr>
              <a:xfrm>
                <a:off x="10391737" y="5907472"/>
                <a:ext cx="3619101" cy="3619101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434" name="13.1%"/>
              <p:cNvSpPr txBox="1"/>
              <p:nvPr/>
            </p:nvSpPr>
            <p:spPr>
              <a:xfrm>
                <a:off x="10111767" y="7359895"/>
                <a:ext cx="4179040" cy="84125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>
                <a:lvl1pPr defTabSz="825500">
                  <a:defRPr sz="4800" b="1">
                    <a:solidFill>
                      <a:srgbClr val="BDBFC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dirty="0">
                    <a:solidFill>
                      <a:schemeClr val="tx1"/>
                    </a:solidFill>
                  </a:rPr>
                  <a:t>13.1%</a:t>
                </a:r>
              </a:p>
            </p:txBody>
          </p:sp>
        </p:grpSp>
      </p:grpSp>
      <p:sp>
        <p:nvSpPr>
          <p:cNvPr id="429" name="A/C 접속"/>
          <p:cNvSpPr txBox="1"/>
          <p:nvPr/>
        </p:nvSpPr>
        <p:spPr>
          <a:xfrm>
            <a:off x="10304757" y="10802812"/>
            <a:ext cx="417904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DCDEE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sz="4000" b="1" dirty="0">
                <a:solidFill>
                  <a:srgbClr val="FFFFFF"/>
                </a:solidFill>
                <a:latin typeface="Apple SD 산돌고딕 Neo 볼드체"/>
              </a:rPr>
              <a:t>A/C </a:t>
            </a:r>
            <a:r>
              <a:rPr sz="4000" b="1" dirty="0" err="1">
                <a:solidFill>
                  <a:srgbClr val="FFFFFF"/>
                </a:solidFill>
                <a:latin typeface="Apple SD 산돌고딕 Neo 볼드체"/>
              </a:rPr>
              <a:t>접속</a:t>
            </a:r>
            <a:endParaRPr sz="4000" b="1" dirty="0">
              <a:solidFill>
                <a:srgbClr val="FFFFFF"/>
              </a:solidFill>
              <a:latin typeface="Apple SD 산돌고딕 Neo 볼드체"/>
            </a:endParaRPr>
          </a:p>
        </p:txBody>
      </p:sp>
      <p:sp>
        <p:nvSpPr>
          <p:cNvPr id="420" name="여객 처리"/>
          <p:cNvSpPr txBox="1"/>
          <p:nvPr/>
        </p:nvSpPr>
        <p:spPr>
          <a:xfrm>
            <a:off x="17242274" y="10802812"/>
            <a:ext cx="417904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DCDEE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sz="4000" b="1" dirty="0" err="1">
                <a:solidFill>
                  <a:srgbClr val="FFFFFF"/>
                </a:solidFill>
                <a:latin typeface="Apple SD 산돌고딕 Neo 볼드체"/>
              </a:rPr>
              <a:t>여객</a:t>
            </a:r>
            <a:r>
              <a:rPr sz="4000" b="1" dirty="0">
                <a:solidFill>
                  <a:srgbClr val="FFFFFF"/>
                </a:solidFill>
                <a:latin typeface="Apple SD 산돌고딕 Neo 볼드체"/>
              </a:rPr>
              <a:t> </a:t>
            </a:r>
            <a:r>
              <a:rPr sz="4000" b="1" dirty="0" err="1">
                <a:solidFill>
                  <a:srgbClr val="FFFFFF"/>
                </a:solidFill>
                <a:latin typeface="Apple SD 산돌고딕 Neo 볼드체"/>
              </a:rPr>
              <a:t>처리</a:t>
            </a:r>
            <a:endParaRPr sz="4000" b="1" dirty="0">
              <a:solidFill>
                <a:srgbClr val="FFFFFF"/>
              </a:solidFill>
              <a:latin typeface="Apple SD 산돌고딕 Neo 볼드체"/>
            </a:endParaRPr>
          </a:p>
        </p:txBody>
      </p:sp>
      <p:sp>
        <p:nvSpPr>
          <p:cNvPr id="38" name="1. Background">
            <a:extLst>
              <a:ext uri="{FF2B5EF4-FFF2-40B4-BE49-F238E27FC236}">
                <a16:creationId xmlns:a16="http://schemas.microsoft.com/office/drawing/2014/main" id="{1C1D6FD6-4DF7-4B4D-8807-C1C4C7BBD1DE}"/>
              </a:ext>
            </a:extLst>
          </p:cNvPr>
          <p:cNvSpPr txBox="1"/>
          <p:nvPr/>
        </p:nvSpPr>
        <p:spPr>
          <a:xfrm>
            <a:off x="1318453" y="940713"/>
            <a:ext cx="8893090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 defTabSz="825500">
              <a:defRPr>
                <a:solidFill>
                  <a:srgbClr val="DCDEE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/>
              <a:t>1. Background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선"/>
          <p:cNvSpPr/>
          <p:nvPr/>
        </p:nvSpPr>
        <p:spPr>
          <a:xfrm flipV="1">
            <a:off x="10721024" y="1934170"/>
            <a:ext cx="11986190" cy="1"/>
          </a:xfrm>
          <a:prstGeom prst="line">
            <a:avLst/>
          </a:prstGeom>
          <a:ln w="12700">
            <a:solidFill>
              <a:srgbClr val="A7A7A7"/>
            </a:solidFill>
            <a:miter lim="400000"/>
          </a:ln>
        </p:spPr>
        <p:txBody>
          <a:bodyPr lIns="0" tIns="0" rIns="0" bIns="0" anchor="ctr"/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518" name="2.Plans for analytics"/>
          <p:cNvSpPr txBox="1"/>
          <p:nvPr/>
        </p:nvSpPr>
        <p:spPr>
          <a:xfrm>
            <a:off x="1627188" y="1310995"/>
            <a:ext cx="8893090" cy="84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 defTabSz="825500">
              <a:defRPr>
                <a:solidFill>
                  <a:srgbClr val="DCDEE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altLang="ko-KR" dirty="0"/>
              <a:t>1</a:t>
            </a:r>
            <a:r>
              <a:rPr dirty="0"/>
              <a:t>.</a:t>
            </a:r>
            <a:r>
              <a:rPr lang="en-US" altLang="ko-KR" dirty="0"/>
              <a:t> Background</a:t>
            </a:r>
            <a:endParaRPr dirty="0"/>
          </a:p>
        </p:txBody>
      </p:sp>
      <p:sp>
        <p:nvSpPr>
          <p:cNvPr id="521" name="텍스트"/>
          <p:cNvSpPr txBox="1"/>
          <p:nvPr/>
        </p:nvSpPr>
        <p:spPr>
          <a:xfrm>
            <a:off x="2561129" y="2830712"/>
            <a:ext cx="1270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algn="l" defTabSz="457200">
              <a:lnSpc>
                <a:spcPts val="3700"/>
              </a:lnSpc>
              <a:buClr>
                <a:srgbClr val="24292E"/>
              </a:buClr>
              <a:buSzPct val="100000"/>
              <a:buFont typeface="ArialUnicodeMS"/>
              <a:buChar char="•"/>
              <a:defRPr sz="160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627D84-7D78-48E5-AA83-037FA9AA5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595" y="2157381"/>
            <a:ext cx="14446399" cy="9191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352F7D-2748-4F7A-B752-38B8509DDF75}"/>
              </a:ext>
            </a:extLst>
          </p:cNvPr>
          <p:cNvSpPr txBox="1"/>
          <p:nvPr/>
        </p:nvSpPr>
        <p:spPr>
          <a:xfrm>
            <a:off x="18602994" y="10261379"/>
            <a:ext cx="5680364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pple SD 산돌고딕 Neo 옅은체"/>
              </a:rPr>
              <a:t>2019. 2. 11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3200" dirty="0"/>
              <a:t>출처</a:t>
            </a:r>
            <a:r>
              <a:rPr lang="en-US" altLang="ko-KR" sz="3200" dirty="0"/>
              <a:t>: </a:t>
            </a:r>
            <a:r>
              <a:rPr lang="ko-KR" altLang="en-US" sz="3200" dirty="0" err="1"/>
              <a:t>머니투데이</a:t>
            </a: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401040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모서리가 둥근 직사각형"/>
          <p:cNvSpPr/>
          <p:nvPr/>
        </p:nvSpPr>
        <p:spPr>
          <a:xfrm>
            <a:off x="3430280" y="6351140"/>
            <a:ext cx="3490329" cy="4524205"/>
          </a:xfrm>
          <a:prstGeom prst="roundRect">
            <a:avLst>
              <a:gd name="adj" fmla="val 5094"/>
            </a:avLst>
          </a:prstGeom>
          <a:solidFill>
            <a:srgbClr val="E5E4E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1" name="일정차질/…"/>
          <p:cNvSpPr txBox="1"/>
          <p:nvPr/>
        </p:nvSpPr>
        <p:spPr>
          <a:xfrm>
            <a:off x="3724191" y="8275745"/>
            <a:ext cx="2943544" cy="2529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pPr defTabSz="457200">
              <a:lnSpc>
                <a:spcPts val="4500"/>
              </a:lnSpc>
              <a:defRPr sz="3200" b="1">
                <a:solidFill>
                  <a:srgbClr val="7B7B7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>
                <a:latin typeface="+mn-ea"/>
                <a:ea typeface="+mn-ea"/>
              </a:rPr>
              <a:t>일정차질</a:t>
            </a:r>
            <a:endParaRPr dirty="0">
              <a:latin typeface="+mn-ea"/>
              <a:ea typeface="+mn-ea"/>
            </a:endParaRPr>
          </a:p>
          <a:p>
            <a:pPr defTabSz="457200">
              <a:lnSpc>
                <a:spcPts val="4500"/>
              </a:lnSpc>
              <a:defRPr sz="3200" b="1">
                <a:solidFill>
                  <a:srgbClr val="7B7B7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>
                <a:latin typeface="+mn-ea"/>
                <a:ea typeface="+mn-ea"/>
              </a:rPr>
              <a:t>짜증</a:t>
            </a:r>
            <a:endParaRPr lang="en-US" altLang="ko-KR" dirty="0">
              <a:latin typeface="+mn-ea"/>
              <a:ea typeface="+mn-ea"/>
            </a:endParaRPr>
          </a:p>
          <a:p>
            <a:pPr defTabSz="457200">
              <a:lnSpc>
                <a:spcPts val="4500"/>
              </a:lnSpc>
              <a:defRPr sz="3200" b="1">
                <a:solidFill>
                  <a:srgbClr val="7B7B7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>
                <a:latin typeface="+mn-ea"/>
                <a:ea typeface="+mn-ea"/>
              </a:rPr>
              <a:t>분노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42" name="승객"/>
          <p:cNvSpPr txBox="1"/>
          <p:nvPr/>
        </p:nvSpPr>
        <p:spPr>
          <a:xfrm>
            <a:off x="3703672" y="7262150"/>
            <a:ext cx="2943544" cy="663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defTabSz="825500">
              <a:defRPr sz="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승객</a:t>
            </a:r>
            <a:endParaRPr dirty="0"/>
          </a:p>
        </p:txBody>
      </p:sp>
      <p:sp>
        <p:nvSpPr>
          <p:cNvPr id="443" name="모서리가 둥근 직사각형"/>
          <p:cNvSpPr/>
          <p:nvPr/>
        </p:nvSpPr>
        <p:spPr>
          <a:xfrm>
            <a:off x="8107983" y="6351140"/>
            <a:ext cx="3490329" cy="4524205"/>
          </a:xfrm>
          <a:prstGeom prst="roundRect">
            <a:avLst>
              <a:gd name="adj" fmla="val 5094"/>
            </a:avLst>
          </a:prstGeom>
          <a:solidFill>
            <a:srgbClr val="E5E4E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4" name="모서리가 둥근 직사각형"/>
          <p:cNvSpPr/>
          <p:nvPr/>
        </p:nvSpPr>
        <p:spPr>
          <a:xfrm>
            <a:off x="12785687" y="6351140"/>
            <a:ext cx="3490329" cy="4524205"/>
          </a:xfrm>
          <a:prstGeom prst="roundRect">
            <a:avLst>
              <a:gd name="adj" fmla="val 5094"/>
            </a:avLst>
          </a:prstGeom>
          <a:solidFill>
            <a:srgbClr val="E5E4E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5" name="모서리가 둥근 직사각형"/>
          <p:cNvSpPr/>
          <p:nvPr/>
        </p:nvSpPr>
        <p:spPr>
          <a:xfrm>
            <a:off x="17463391" y="6351140"/>
            <a:ext cx="3490329" cy="4524205"/>
          </a:xfrm>
          <a:prstGeom prst="roundRect">
            <a:avLst>
              <a:gd name="adj" fmla="val 5094"/>
            </a:avLst>
          </a:prstGeom>
          <a:solidFill>
            <a:srgbClr val="E5E4E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6" name="도형"/>
          <p:cNvSpPr/>
          <p:nvPr/>
        </p:nvSpPr>
        <p:spPr>
          <a:xfrm rot="8100000">
            <a:off x="4721324" y="5912232"/>
            <a:ext cx="908241" cy="908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80" y="20639"/>
                </a:moveTo>
                <a:cubicBezTo>
                  <a:pt x="7886" y="20045"/>
                  <a:pt x="7519" y="19225"/>
                  <a:pt x="7519" y="18319"/>
                </a:cubicBezTo>
                <a:lnTo>
                  <a:pt x="7519" y="14081"/>
                </a:lnTo>
                <a:lnTo>
                  <a:pt x="3281" y="14081"/>
                </a:lnTo>
                <a:cubicBezTo>
                  <a:pt x="1469" y="14081"/>
                  <a:pt x="0" y="12612"/>
                  <a:pt x="0" y="10800"/>
                </a:cubicBezTo>
                <a:cubicBezTo>
                  <a:pt x="0" y="8988"/>
                  <a:pt x="1469" y="7519"/>
                  <a:pt x="3281" y="7519"/>
                </a:cubicBezTo>
                <a:lnTo>
                  <a:pt x="7519" y="7519"/>
                </a:lnTo>
                <a:lnTo>
                  <a:pt x="7519" y="3281"/>
                </a:lnTo>
                <a:cubicBezTo>
                  <a:pt x="7519" y="1469"/>
                  <a:pt x="8988" y="0"/>
                  <a:pt x="10800" y="0"/>
                </a:cubicBezTo>
                <a:cubicBezTo>
                  <a:pt x="12612" y="0"/>
                  <a:pt x="14081" y="1469"/>
                  <a:pt x="14081" y="3281"/>
                </a:cubicBezTo>
                <a:lnTo>
                  <a:pt x="14081" y="7519"/>
                </a:lnTo>
                <a:lnTo>
                  <a:pt x="18319" y="7519"/>
                </a:lnTo>
                <a:cubicBezTo>
                  <a:pt x="20131" y="7519"/>
                  <a:pt x="21600" y="8988"/>
                  <a:pt x="21600" y="10800"/>
                </a:cubicBezTo>
                <a:cubicBezTo>
                  <a:pt x="21600" y="12612"/>
                  <a:pt x="20131" y="14081"/>
                  <a:pt x="18319" y="14081"/>
                </a:cubicBezTo>
                <a:lnTo>
                  <a:pt x="14081" y="14081"/>
                </a:lnTo>
                <a:lnTo>
                  <a:pt x="14081" y="18319"/>
                </a:lnTo>
                <a:cubicBezTo>
                  <a:pt x="14081" y="20131"/>
                  <a:pt x="12612" y="21600"/>
                  <a:pt x="10800" y="21600"/>
                </a:cubicBezTo>
                <a:cubicBezTo>
                  <a:pt x="9894" y="21600"/>
                  <a:pt x="9074" y="21233"/>
                  <a:pt x="8480" y="20639"/>
                </a:cubicBezTo>
                <a:close/>
              </a:path>
            </a:pathLst>
          </a:custGeom>
          <a:solidFill>
            <a:srgbClr val="88CAE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200">
                <a:solidFill>
                  <a:srgbClr val="008FB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7" name="도형"/>
          <p:cNvSpPr/>
          <p:nvPr/>
        </p:nvSpPr>
        <p:spPr>
          <a:xfrm rot="8100000">
            <a:off x="9399028" y="5912232"/>
            <a:ext cx="908240" cy="908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80" y="20639"/>
                </a:moveTo>
                <a:cubicBezTo>
                  <a:pt x="7886" y="20045"/>
                  <a:pt x="7519" y="19225"/>
                  <a:pt x="7519" y="18319"/>
                </a:cubicBezTo>
                <a:lnTo>
                  <a:pt x="7519" y="14081"/>
                </a:lnTo>
                <a:lnTo>
                  <a:pt x="3281" y="14081"/>
                </a:lnTo>
                <a:cubicBezTo>
                  <a:pt x="1469" y="14081"/>
                  <a:pt x="0" y="12612"/>
                  <a:pt x="0" y="10800"/>
                </a:cubicBezTo>
                <a:cubicBezTo>
                  <a:pt x="0" y="8988"/>
                  <a:pt x="1469" y="7519"/>
                  <a:pt x="3281" y="7519"/>
                </a:cubicBezTo>
                <a:lnTo>
                  <a:pt x="7519" y="7519"/>
                </a:lnTo>
                <a:lnTo>
                  <a:pt x="7519" y="3281"/>
                </a:lnTo>
                <a:cubicBezTo>
                  <a:pt x="7519" y="1469"/>
                  <a:pt x="8988" y="0"/>
                  <a:pt x="10800" y="0"/>
                </a:cubicBezTo>
                <a:cubicBezTo>
                  <a:pt x="12612" y="0"/>
                  <a:pt x="14081" y="1469"/>
                  <a:pt x="14081" y="3281"/>
                </a:cubicBezTo>
                <a:lnTo>
                  <a:pt x="14081" y="7519"/>
                </a:lnTo>
                <a:lnTo>
                  <a:pt x="18319" y="7519"/>
                </a:lnTo>
                <a:cubicBezTo>
                  <a:pt x="20131" y="7519"/>
                  <a:pt x="21600" y="8988"/>
                  <a:pt x="21600" y="10800"/>
                </a:cubicBezTo>
                <a:cubicBezTo>
                  <a:pt x="21600" y="12612"/>
                  <a:pt x="20131" y="14081"/>
                  <a:pt x="18319" y="14081"/>
                </a:cubicBezTo>
                <a:lnTo>
                  <a:pt x="14081" y="14081"/>
                </a:lnTo>
                <a:lnTo>
                  <a:pt x="14081" y="18319"/>
                </a:lnTo>
                <a:cubicBezTo>
                  <a:pt x="14081" y="20131"/>
                  <a:pt x="12612" y="21600"/>
                  <a:pt x="10800" y="21600"/>
                </a:cubicBezTo>
                <a:cubicBezTo>
                  <a:pt x="9894" y="21600"/>
                  <a:pt x="9074" y="21233"/>
                  <a:pt x="8480" y="20639"/>
                </a:cubicBezTo>
                <a:close/>
              </a:path>
            </a:pathLst>
          </a:custGeom>
          <a:solidFill>
            <a:srgbClr val="88CAE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200">
                <a:solidFill>
                  <a:srgbClr val="008FB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8" name="도형"/>
          <p:cNvSpPr/>
          <p:nvPr/>
        </p:nvSpPr>
        <p:spPr>
          <a:xfrm rot="8100000">
            <a:off x="14076732" y="5912232"/>
            <a:ext cx="908240" cy="908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80" y="20639"/>
                </a:moveTo>
                <a:cubicBezTo>
                  <a:pt x="7886" y="20045"/>
                  <a:pt x="7519" y="19225"/>
                  <a:pt x="7519" y="18319"/>
                </a:cubicBezTo>
                <a:lnTo>
                  <a:pt x="7519" y="14081"/>
                </a:lnTo>
                <a:lnTo>
                  <a:pt x="3281" y="14081"/>
                </a:lnTo>
                <a:cubicBezTo>
                  <a:pt x="1469" y="14081"/>
                  <a:pt x="0" y="12612"/>
                  <a:pt x="0" y="10800"/>
                </a:cubicBezTo>
                <a:cubicBezTo>
                  <a:pt x="0" y="8988"/>
                  <a:pt x="1469" y="7519"/>
                  <a:pt x="3281" y="7519"/>
                </a:cubicBezTo>
                <a:lnTo>
                  <a:pt x="7519" y="7519"/>
                </a:lnTo>
                <a:lnTo>
                  <a:pt x="7519" y="3281"/>
                </a:lnTo>
                <a:cubicBezTo>
                  <a:pt x="7519" y="1469"/>
                  <a:pt x="8988" y="0"/>
                  <a:pt x="10800" y="0"/>
                </a:cubicBezTo>
                <a:cubicBezTo>
                  <a:pt x="12612" y="0"/>
                  <a:pt x="14081" y="1469"/>
                  <a:pt x="14081" y="3281"/>
                </a:cubicBezTo>
                <a:lnTo>
                  <a:pt x="14081" y="7519"/>
                </a:lnTo>
                <a:lnTo>
                  <a:pt x="18319" y="7519"/>
                </a:lnTo>
                <a:cubicBezTo>
                  <a:pt x="20131" y="7519"/>
                  <a:pt x="21600" y="8988"/>
                  <a:pt x="21600" y="10800"/>
                </a:cubicBezTo>
                <a:cubicBezTo>
                  <a:pt x="21600" y="12612"/>
                  <a:pt x="20131" y="14081"/>
                  <a:pt x="18319" y="14081"/>
                </a:cubicBezTo>
                <a:lnTo>
                  <a:pt x="14081" y="14081"/>
                </a:lnTo>
                <a:lnTo>
                  <a:pt x="14081" y="18319"/>
                </a:lnTo>
                <a:cubicBezTo>
                  <a:pt x="14081" y="20131"/>
                  <a:pt x="12612" y="21600"/>
                  <a:pt x="10800" y="21600"/>
                </a:cubicBezTo>
                <a:cubicBezTo>
                  <a:pt x="9894" y="21600"/>
                  <a:pt x="9074" y="21233"/>
                  <a:pt x="8480" y="20639"/>
                </a:cubicBezTo>
                <a:close/>
              </a:path>
            </a:pathLst>
          </a:custGeom>
          <a:solidFill>
            <a:srgbClr val="88CAE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200">
                <a:solidFill>
                  <a:srgbClr val="008FB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49" name="도형"/>
          <p:cNvSpPr/>
          <p:nvPr/>
        </p:nvSpPr>
        <p:spPr>
          <a:xfrm rot="8100000">
            <a:off x="18754436" y="5912232"/>
            <a:ext cx="908240" cy="908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80" y="20639"/>
                </a:moveTo>
                <a:cubicBezTo>
                  <a:pt x="7886" y="20045"/>
                  <a:pt x="7519" y="19225"/>
                  <a:pt x="7519" y="18319"/>
                </a:cubicBezTo>
                <a:lnTo>
                  <a:pt x="7519" y="14081"/>
                </a:lnTo>
                <a:lnTo>
                  <a:pt x="3281" y="14081"/>
                </a:lnTo>
                <a:cubicBezTo>
                  <a:pt x="1469" y="14081"/>
                  <a:pt x="0" y="12612"/>
                  <a:pt x="0" y="10800"/>
                </a:cubicBezTo>
                <a:cubicBezTo>
                  <a:pt x="0" y="8988"/>
                  <a:pt x="1469" y="7519"/>
                  <a:pt x="3281" y="7519"/>
                </a:cubicBezTo>
                <a:lnTo>
                  <a:pt x="7519" y="7519"/>
                </a:lnTo>
                <a:lnTo>
                  <a:pt x="7519" y="3281"/>
                </a:lnTo>
                <a:cubicBezTo>
                  <a:pt x="7519" y="1469"/>
                  <a:pt x="8988" y="0"/>
                  <a:pt x="10800" y="0"/>
                </a:cubicBezTo>
                <a:cubicBezTo>
                  <a:pt x="12612" y="0"/>
                  <a:pt x="14081" y="1469"/>
                  <a:pt x="14081" y="3281"/>
                </a:cubicBezTo>
                <a:lnTo>
                  <a:pt x="14081" y="7519"/>
                </a:lnTo>
                <a:lnTo>
                  <a:pt x="18319" y="7519"/>
                </a:lnTo>
                <a:cubicBezTo>
                  <a:pt x="20131" y="7519"/>
                  <a:pt x="21600" y="8988"/>
                  <a:pt x="21600" y="10800"/>
                </a:cubicBezTo>
                <a:cubicBezTo>
                  <a:pt x="21600" y="12612"/>
                  <a:pt x="20131" y="14081"/>
                  <a:pt x="18319" y="14081"/>
                </a:cubicBezTo>
                <a:lnTo>
                  <a:pt x="14081" y="14081"/>
                </a:lnTo>
                <a:lnTo>
                  <a:pt x="14081" y="18319"/>
                </a:lnTo>
                <a:cubicBezTo>
                  <a:pt x="14081" y="20131"/>
                  <a:pt x="12612" y="21600"/>
                  <a:pt x="10800" y="21600"/>
                </a:cubicBezTo>
                <a:cubicBezTo>
                  <a:pt x="9894" y="21600"/>
                  <a:pt x="9074" y="21233"/>
                  <a:pt x="8480" y="20639"/>
                </a:cubicBezTo>
                <a:close/>
              </a:path>
            </a:pathLst>
          </a:custGeom>
          <a:solidFill>
            <a:srgbClr val="88CAE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200">
                <a:solidFill>
                  <a:srgbClr val="008FB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50" name="최저가호텔, 비행기 티켓 증발"/>
          <p:cNvSpPr txBox="1"/>
          <p:nvPr/>
        </p:nvSpPr>
        <p:spPr>
          <a:xfrm>
            <a:off x="8498666" y="8275744"/>
            <a:ext cx="2943544" cy="2529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defTabSz="457200">
              <a:lnSpc>
                <a:spcPts val="4500"/>
              </a:lnSpc>
              <a:defRPr sz="3200" b="1">
                <a:solidFill>
                  <a:srgbClr val="7B7B7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>
                <a:latin typeface="+mn-ea"/>
                <a:ea typeface="+mn-ea"/>
              </a:rPr>
              <a:t>최저가호텔</a:t>
            </a:r>
            <a:r>
              <a:rPr dirty="0">
                <a:latin typeface="+mn-ea"/>
                <a:ea typeface="+mn-ea"/>
              </a:rPr>
              <a:t>, </a:t>
            </a:r>
            <a:endParaRPr lang="en-US" altLang="ko-KR" dirty="0">
              <a:latin typeface="+mn-ea"/>
              <a:ea typeface="+mn-ea"/>
            </a:endParaRPr>
          </a:p>
          <a:p>
            <a:r>
              <a:rPr dirty="0" err="1">
                <a:latin typeface="+mn-ea"/>
                <a:ea typeface="+mn-ea"/>
              </a:rPr>
              <a:t>비행기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티켓</a:t>
            </a:r>
            <a:r>
              <a:rPr dirty="0">
                <a:latin typeface="+mn-ea"/>
                <a:ea typeface="+mn-ea"/>
              </a:rPr>
              <a:t> </a:t>
            </a:r>
            <a:endParaRPr lang="en-US" altLang="ko-KR" dirty="0">
              <a:latin typeface="+mn-ea"/>
              <a:ea typeface="+mn-ea"/>
            </a:endParaRPr>
          </a:p>
          <a:p>
            <a:r>
              <a:rPr dirty="0" err="1">
                <a:latin typeface="+mn-ea"/>
                <a:ea typeface="+mn-ea"/>
              </a:rPr>
              <a:t>증발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51" name="승객"/>
          <p:cNvSpPr txBox="1"/>
          <p:nvPr/>
        </p:nvSpPr>
        <p:spPr>
          <a:xfrm>
            <a:off x="8364572" y="7262149"/>
            <a:ext cx="2943544" cy="663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defTabSz="825500">
              <a:defRPr sz="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승객</a:t>
            </a:r>
          </a:p>
        </p:txBody>
      </p:sp>
      <p:sp>
        <p:nvSpPr>
          <p:cNvPr id="452" name="선"/>
          <p:cNvSpPr/>
          <p:nvPr/>
        </p:nvSpPr>
        <p:spPr>
          <a:xfrm flipV="1">
            <a:off x="10721024" y="1934170"/>
            <a:ext cx="11986190" cy="1"/>
          </a:xfrm>
          <a:prstGeom prst="line">
            <a:avLst/>
          </a:prstGeom>
          <a:ln w="12700">
            <a:solidFill>
              <a:srgbClr val="A7A7A7"/>
            </a:solidFill>
            <a:miter lim="400000"/>
          </a:ln>
        </p:spPr>
        <p:txBody>
          <a:bodyPr lIns="0" tIns="0" rIns="0" bIns="0" anchor="ctr"/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sp>
        <p:nvSpPr>
          <p:cNvPr id="453" name="1. Background"/>
          <p:cNvSpPr txBox="1"/>
          <p:nvPr/>
        </p:nvSpPr>
        <p:spPr>
          <a:xfrm>
            <a:off x="1627188" y="1280460"/>
            <a:ext cx="8893090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 defTabSz="825500">
              <a:defRPr>
                <a:solidFill>
                  <a:srgbClr val="DCDEE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1. Background</a:t>
            </a:r>
          </a:p>
        </p:txBody>
      </p:sp>
      <p:sp>
        <p:nvSpPr>
          <p:cNvPr id="454" name="문제인식 1 : 항공기 지연,결항 증가로 예상되는 문제점"/>
          <p:cNvSpPr txBox="1"/>
          <p:nvPr/>
        </p:nvSpPr>
        <p:spPr>
          <a:xfrm>
            <a:off x="0" y="3410117"/>
            <a:ext cx="24384000" cy="69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825500">
              <a:lnSpc>
                <a:spcPct val="80000"/>
              </a:lnSpc>
              <a:defRPr sz="4000">
                <a:solidFill>
                  <a:srgbClr val="1D3E5C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ko-KR" altLang="en-US" sz="4800" b="1" dirty="0">
                <a:latin typeface="+mn-ea"/>
                <a:ea typeface="+mn-ea"/>
              </a:rPr>
              <a:t>활용 방안 </a:t>
            </a:r>
            <a:r>
              <a:rPr lang="en-US" altLang="ko-KR" sz="4800" b="1" dirty="0">
                <a:latin typeface="+mn-ea"/>
                <a:ea typeface="+mn-ea"/>
              </a:rPr>
              <a:t>1. </a:t>
            </a:r>
            <a:r>
              <a:rPr lang="ko-KR" altLang="en-US" sz="4800" b="1" dirty="0">
                <a:latin typeface="+mn-ea"/>
                <a:ea typeface="+mn-ea"/>
              </a:rPr>
              <a:t>기존의 문제점 해결</a:t>
            </a:r>
            <a:endParaRPr sz="4800" b="1" dirty="0">
              <a:latin typeface="+mn-ea"/>
              <a:ea typeface="+mn-ea"/>
            </a:endParaRPr>
          </a:p>
        </p:txBody>
      </p:sp>
      <p:sp>
        <p:nvSpPr>
          <p:cNvPr id="455" name="공중 지연,…"/>
          <p:cNvSpPr txBox="1"/>
          <p:nvPr/>
        </p:nvSpPr>
        <p:spPr>
          <a:xfrm>
            <a:off x="13059079" y="8275744"/>
            <a:ext cx="2943544" cy="2529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pPr defTabSz="457200">
              <a:lnSpc>
                <a:spcPts val="4500"/>
              </a:lnSpc>
              <a:defRPr sz="3200" b="1">
                <a:solidFill>
                  <a:srgbClr val="7B7B7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>
                <a:latin typeface="+mn-ea"/>
                <a:ea typeface="+mn-ea"/>
              </a:rPr>
              <a:t>공중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지연</a:t>
            </a:r>
            <a:r>
              <a:rPr dirty="0">
                <a:latin typeface="+mn-ea"/>
                <a:ea typeface="+mn-ea"/>
              </a:rPr>
              <a:t>, </a:t>
            </a:r>
          </a:p>
          <a:p>
            <a:pPr defTabSz="457200">
              <a:lnSpc>
                <a:spcPts val="4500"/>
              </a:lnSpc>
              <a:defRPr sz="3200" b="1">
                <a:solidFill>
                  <a:srgbClr val="7B7B7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>
                <a:latin typeface="+mn-ea"/>
                <a:ea typeface="+mn-ea"/>
              </a:rPr>
              <a:t>대기로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인한</a:t>
            </a:r>
            <a:endParaRPr dirty="0">
              <a:latin typeface="+mn-ea"/>
              <a:ea typeface="+mn-ea"/>
            </a:endParaRPr>
          </a:p>
          <a:p>
            <a:pPr defTabSz="457200">
              <a:lnSpc>
                <a:spcPts val="4500"/>
              </a:lnSpc>
              <a:defRPr sz="3200" b="1">
                <a:solidFill>
                  <a:srgbClr val="7B7B7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>
                <a:latin typeface="+mn-ea"/>
                <a:ea typeface="+mn-ea"/>
              </a:rPr>
              <a:t>유류비</a:t>
            </a:r>
            <a:r>
              <a:rPr dirty="0">
                <a:latin typeface="+mn-ea"/>
                <a:ea typeface="+mn-ea"/>
              </a:rPr>
              <a:t> </a:t>
            </a:r>
            <a:r>
              <a:rPr dirty="0" err="1">
                <a:latin typeface="+mn-ea"/>
                <a:ea typeface="+mn-ea"/>
              </a:rPr>
              <a:t>증가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56" name="항공사"/>
          <p:cNvSpPr txBox="1"/>
          <p:nvPr/>
        </p:nvSpPr>
        <p:spPr>
          <a:xfrm>
            <a:off x="13050873" y="7262149"/>
            <a:ext cx="2943544" cy="663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defTabSz="825500">
              <a:defRPr sz="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항공사</a:t>
            </a:r>
          </a:p>
        </p:txBody>
      </p:sp>
      <p:sp>
        <p:nvSpPr>
          <p:cNvPr id="457" name="연결편…"/>
          <p:cNvSpPr txBox="1"/>
          <p:nvPr/>
        </p:nvSpPr>
        <p:spPr>
          <a:xfrm>
            <a:off x="17737173" y="8275744"/>
            <a:ext cx="2943544" cy="2529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pPr defTabSz="457200">
              <a:lnSpc>
                <a:spcPts val="4500"/>
              </a:lnSpc>
              <a:defRPr sz="3200" b="1">
                <a:solidFill>
                  <a:srgbClr val="7B7B7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연결편</a:t>
            </a:r>
            <a:endParaRPr dirty="0"/>
          </a:p>
          <a:p>
            <a:pPr defTabSz="457200">
              <a:lnSpc>
                <a:spcPts val="4500"/>
              </a:lnSpc>
              <a:defRPr sz="3200" b="1">
                <a:solidFill>
                  <a:srgbClr val="7B7B7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항공기</a:t>
            </a:r>
            <a:r>
              <a:rPr dirty="0"/>
              <a:t> </a:t>
            </a:r>
            <a:r>
              <a:rPr dirty="0" err="1"/>
              <a:t>지연</a:t>
            </a:r>
            <a:endParaRPr dirty="0"/>
          </a:p>
          <a:p>
            <a:pPr defTabSz="457200">
              <a:lnSpc>
                <a:spcPts val="4500"/>
              </a:lnSpc>
              <a:defRPr sz="3200" b="1">
                <a:solidFill>
                  <a:srgbClr val="7B7B7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나비효과</a:t>
            </a:r>
            <a:endParaRPr dirty="0"/>
          </a:p>
        </p:txBody>
      </p:sp>
      <p:sp>
        <p:nvSpPr>
          <p:cNvPr id="458" name="항공사"/>
          <p:cNvSpPr txBox="1"/>
          <p:nvPr/>
        </p:nvSpPr>
        <p:spPr>
          <a:xfrm>
            <a:off x="17737173" y="7262149"/>
            <a:ext cx="2943544" cy="663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defTabSz="825500">
              <a:defRPr sz="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항공사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선"/>
          <p:cNvSpPr/>
          <p:nvPr/>
        </p:nvSpPr>
        <p:spPr>
          <a:xfrm flipV="1">
            <a:off x="10721024" y="1934170"/>
            <a:ext cx="11986190" cy="1"/>
          </a:xfrm>
          <a:prstGeom prst="line">
            <a:avLst/>
          </a:prstGeom>
          <a:ln w="12700">
            <a:solidFill>
              <a:srgbClr val="A7A7A7"/>
            </a:solidFill>
            <a:miter lim="400000"/>
          </a:ln>
        </p:spPr>
        <p:txBody>
          <a:bodyPr lIns="0" tIns="0" rIns="0" bIns="0" anchor="ctr"/>
          <a:lstStyle/>
          <a:p>
            <a:pPr algn="l" defTabSz="457200"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endParaRPr/>
          </a:p>
        </p:txBody>
      </p:sp>
      <p:grpSp>
        <p:nvGrpSpPr>
          <p:cNvPr id="2" name="그룹 1"/>
          <p:cNvGrpSpPr/>
          <p:nvPr/>
        </p:nvGrpSpPr>
        <p:grpSpPr>
          <a:xfrm>
            <a:off x="3576763" y="6008211"/>
            <a:ext cx="11744074" cy="5329412"/>
            <a:chOff x="6889551" y="6380079"/>
            <a:chExt cx="10604898" cy="4318001"/>
          </a:xfrm>
        </p:grpSpPr>
        <p:sp>
          <p:nvSpPr>
            <p:cNvPr id="462" name="예측 날씨가 아닌 현재 기상 상태 기준으로 판단"/>
            <p:cNvSpPr/>
            <p:nvPr/>
          </p:nvSpPr>
          <p:spPr>
            <a:xfrm>
              <a:off x="6889551" y="6380079"/>
              <a:ext cx="10604898" cy="1270001"/>
            </a:xfrm>
            <a:prstGeom prst="rect">
              <a:avLst/>
            </a:prstGeom>
            <a:solidFill>
              <a:srgbClr val="EEEEEE">
                <a:alpha val="70000"/>
              </a:srgbClr>
            </a:solidFill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 anchor="ctr"/>
            <a:lstStyle>
              <a:lvl1pPr>
                <a:defRPr sz="3200">
                  <a:solidFill>
                    <a:srgbClr val="272D3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r>
                <a:rPr dirty="0" err="1">
                  <a:solidFill>
                    <a:schemeClr val="tx1"/>
                  </a:solidFill>
                  <a:ea typeface="+mn-ea"/>
                  <a:cs typeface="Helvetica"/>
                  <a:sym typeface="Helvetica"/>
                </a:rPr>
                <a:t>예측</a:t>
              </a:r>
              <a:r>
                <a:rPr dirty="0">
                  <a:solidFill>
                    <a:schemeClr val="tx1"/>
                  </a:solidFill>
                  <a:ea typeface="+mn-ea"/>
                </a:rPr>
                <a:t> </a:t>
              </a:r>
              <a:r>
                <a:rPr dirty="0" err="1">
                  <a:solidFill>
                    <a:schemeClr val="tx1"/>
                  </a:solidFill>
                  <a:ea typeface="+mn-ea"/>
                  <a:cs typeface="Helvetica"/>
                </a:rPr>
                <a:t>날씨가</a:t>
              </a:r>
              <a:r>
                <a:rPr dirty="0">
                  <a:solidFill>
                    <a:schemeClr val="tx1"/>
                  </a:solidFill>
                  <a:ea typeface="+mn-ea"/>
                  <a:cs typeface="Helvetica"/>
                </a:rPr>
                <a:t> </a:t>
              </a:r>
              <a:r>
                <a:rPr dirty="0" err="1">
                  <a:solidFill>
                    <a:schemeClr val="tx1"/>
                  </a:solidFill>
                  <a:ea typeface="+mn-ea"/>
                  <a:cs typeface="Helvetica"/>
                </a:rPr>
                <a:t>아닌</a:t>
              </a:r>
              <a:r>
                <a:rPr dirty="0">
                  <a:solidFill>
                    <a:schemeClr val="tx1"/>
                  </a:solidFill>
                  <a:ea typeface="+mn-ea"/>
                  <a:cs typeface="Helvetica"/>
                </a:rPr>
                <a:t> </a:t>
              </a:r>
              <a:r>
                <a:rPr dirty="0" err="1">
                  <a:solidFill>
                    <a:schemeClr val="tx1"/>
                  </a:solidFill>
                  <a:ea typeface="+mn-ea"/>
                  <a:cs typeface="Helvetica"/>
                </a:rPr>
                <a:t>현재</a:t>
              </a:r>
              <a:r>
                <a:rPr dirty="0">
                  <a:solidFill>
                    <a:schemeClr val="tx1"/>
                  </a:solidFill>
                  <a:ea typeface="+mn-ea"/>
                  <a:cs typeface="Helvetica"/>
                </a:rPr>
                <a:t> </a:t>
              </a:r>
              <a:r>
                <a:rPr dirty="0" err="1">
                  <a:solidFill>
                    <a:schemeClr val="tx1"/>
                  </a:solidFill>
                  <a:ea typeface="+mn-ea"/>
                  <a:cs typeface="Helvetica"/>
                </a:rPr>
                <a:t>기상</a:t>
              </a:r>
              <a:r>
                <a:rPr dirty="0">
                  <a:solidFill>
                    <a:schemeClr val="tx1"/>
                  </a:solidFill>
                  <a:ea typeface="+mn-ea"/>
                  <a:cs typeface="Helvetica"/>
                </a:rPr>
                <a:t> </a:t>
              </a:r>
              <a:r>
                <a:rPr dirty="0" err="1">
                  <a:solidFill>
                    <a:schemeClr val="tx1"/>
                  </a:solidFill>
                  <a:ea typeface="+mn-ea"/>
                  <a:cs typeface="Helvetica"/>
                </a:rPr>
                <a:t>상태</a:t>
              </a:r>
              <a:r>
                <a:rPr dirty="0">
                  <a:solidFill>
                    <a:schemeClr val="tx1"/>
                  </a:solidFill>
                  <a:ea typeface="+mn-ea"/>
                  <a:cs typeface="Helvetica"/>
                </a:rPr>
                <a:t> </a:t>
              </a:r>
              <a:r>
                <a:rPr dirty="0" err="1">
                  <a:solidFill>
                    <a:schemeClr val="tx1"/>
                  </a:solidFill>
                  <a:ea typeface="+mn-ea"/>
                  <a:cs typeface="Helvetica"/>
                </a:rPr>
                <a:t>기준으로</a:t>
              </a:r>
              <a:r>
                <a:rPr dirty="0">
                  <a:solidFill>
                    <a:schemeClr val="tx1"/>
                  </a:solidFill>
                  <a:ea typeface="+mn-ea"/>
                  <a:cs typeface="Helvetica"/>
                </a:rPr>
                <a:t> </a:t>
              </a:r>
              <a:r>
                <a:rPr dirty="0" err="1">
                  <a:solidFill>
                    <a:schemeClr val="tx1"/>
                  </a:solidFill>
                  <a:ea typeface="+mn-ea"/>
                  <a:cs typeface="Helvetica"/>
                </a:rPr>
                <a:t>판단</a:t>
              </a:r>
              <a:endParaRPr dirty="0">
                <a:solidFill>
                  <a:schemeClr val="tx1"/>
                </a:solidFill>
                <a:ea typeface="+mn-ea"/>
                <a:cs typeface="Helvetica"/>
              </a:endParaRPr>
            </a:p>
          </p:txBody>
        </p:sp>
        <p:sp>
          <p:nvSpPr>
            <p:cNvPr id="463" name="기장 , 운항 관리사 모두 동의해야 이륙 가능"/>
            <p:cNvSpPr/>
            <p:nvPr/>
          </p:nvSpPr>
          <p:spPr>
            <a:xfrm>
              <a:off x="6889551" y="7904079"/>
              <a:ext cx="10604898" cy="1270001"/>
            </a:xfrm>
            <a:prstGeom prst="rect">
              <a:avLst/>
            </a:prstGeom>
            <a:solidFill>
              <a:srgbClr val="EEEEEE">
                <a:alpha val="70000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 anchor="ctr"/>
            <a:lstStyle>
              <a:lvl1pPr>
                <a:defRPr sz="3200">
                  <a:solidFill>
                    <a:srgbClr val="272D3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r>
                <a:rPr dirty="0" err="1">
                  <a:solidFill>
                    <a:schemeClr val="tx1"/>
                  </a:solidFill>
                  <a:ea typeface="+mn-ea"/>
                  <a:cs typeface="Helvetica"/>
                </a:rPr>
                <a:t>기장</a:t>
              </a:r>
              <a:r>
                <a:rPr dirty="0">
                  <a:solidFill>
                    <a:schemeClr val="tx1"/>
                  </a:solidFill>
                  <a:ea typeface="+mn-ea"/>
                  <a:cs typeface="Helvetica"/>
                </a:rPr>
                <a:t> , </a:t>
              </a:r>
              <a:r>
                <a:rPr dirty="0" err="1">
                  <a:solidFill>
                    <a:schemeClr val="tx1"/>
                  </a:solidFill>
                  <a:ea typeface="+mn-ea"/>
                  <a:cs typeface="Helvetica"/>
                </a:rPr>
                <a:t>운항</a:t>
              </a:r>
              <a:r>
                <a:rPr dirty="0">
                  <a:solidFill>
                    <a:schemeClr val="tx1"/>
                  </a:solidFill>
                  <a:ea typeface="+mn-ea"/>
                  <a:cs typeface="Helvetica"/>
                </a:rPr>
                <a:t> </a:t>
              </a:r>
              <a:r>
                <a:rPr dirty="0" err="1">
                  <a:solidFill>
                    <a:schemeClr val="tx1"/>
                  </a:solidFill>
                  <a:ea typeface="+mn-ea"/>
                  <a:cs typeface="Helvetica"/>
                </a:rPr>
                <a:t>관리사</a:t>
              </a:r>
              <a:r>
                <a:rPr dirty="0">
                  <a:solidFill>
                    <a:schemeClr val="tx1"/>
                  </a:solidFill>
                  <a:ea typeface="+mn-ea"/>
                  <a:cs typeface="Helvetica"/>
                </a:rPr>
                <a:t> </a:t>
              </a:r>
              <a:r>
                <a:rPr dirty="0" err="1">
                  <a:solidFill>
                    <a:schemeClr val="tx1"/>
                  </a:solidFill>
                  <a:ea typeface="+mn-ea"/>
                  <a:cs typeface="Helvetica"/>
                </a:rPr>
                <a:t>모두</a:t>
              </a:r>
              <a:r>
                <a:rPr dirty="0">
                  <a:solidFill>
                    <a:schemeClr val="tx1"/>
                  </a:solidFill>
                  <a:ea typeface="+mn-ea"/>
                  <a:cs typeface="Helvetica"/>
                </a:rPr>
                <a:t> </a:t>
              </a:r>
              <a:r>
                <a:rPr dirty="0" err="1">
                  <a:solidFill>
                    <a:schemeClr val="tx1"/>
                  </a:solidFill>
                  <a:ea typeface="+mn-ea"/>
                  <a:cs typeface="Helvetica"/>
                </a:rPr>
                <a:t>동의해야</a:t>
              </a:r>
              <a:r>
                <a:rPr dirty="0">
                  <a:solidFill>
                    <a:schemeClr val="tx1"/>
                  </a:solidFill>
                  <a:ea typeface="+mn-ea"/>
                  <a:cs typeface="Helvetica"/>
                </a:rPr>
                <a:t> </a:t>
              </a:r>
              <a:r>
                <a:rPr dirty="0" err="1">
                  <a:solidFill>
                    <a:schemeClr val="tx1"/>
                  </a:solidFill>
                  <a:ea typeface="+mn-ea"/>
                  <a:cs typeface="Helvetica"/>
                </a:rPr>
                <a:t>이륙</a:t>
              </a:r>
              <a:r>
                <a:rPr dirty="0">
                  <a:solidFill>
                    <a:schemeClr val="tx1"/>
                  </a:solidFill>
                  <a:ea typeface="+mn-ea"/>
                  <a:cs typeface="Helvetica"/>
                </a:rPr>
                <a:t> </a:t>
              </a:r>
              <a:r>
                <a:rPr dirty="0" err="1">
                  <a:solidFill>
                    <a:schemeClr val="tx1"/>
                  </a:solidFill>
                  <a:ea typeface="+mn-ea"/>
                  <a:cs typeface="Helvetica"/>
                </a:rPr>
                <a:t>가능</a:t>
              </a:r>
              <a:endParaRPr dirty="0">
                <a:solidFill>
                  <a:schemeClr val="tx1"/>
                </a:solidFill>
                <a:ea typeface="+mn-ea"/>
                <a:cs typeface="Helvetica"/>
              </a:endParaRPr>
            </a:p>
          </p:txBody>
        </p:sp>
        <p:sp>
          <p:nvSpPr>
            <p:cNvPr id="464" name="항공사마다 다르다…"/>
            <p:cNvSpPr/>
            <p:nvPr/>
          </p:nvSpPr>
          <p:spPr>
            <a:xfrm>
              <a:off x="6889551" y="9428079"/>
              <a:ext cx="10604898" cy="1270001"/>
            </a:xfrm>
            <a:prstGeom prst="rect">
              <a:avLst/>
            </a:prstGeom>
            <a:solidFill>
              <a:srgbClr val="EEEEEE">
                <a:alpha val="70000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 anchor="ctr"/>
            <a:lstStyle/>
            <a:p>
              <a:pPr>
                <a:defRPr sz="3200">
                  <a:solidFill>
                    <a:srgbClr val="272D3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r>
                <a:rPr sz="3200" dirty="0" err="1">
                  <a:solidFill>
                    <a:schemeClr val="tx1"/>
                  </a:solidFill>
                  <a:latin typeface="Apple SD 산돌고딕 Neo 볼드체"/>
                  <a:ea typeface="+mn-ea"/>
                  <a:cs typeface="Helvetica"/>
                  <a:sym typeface="Apple SD 산돌고딕 Neo 볼드체"/>
                </a:rPr>
                <a:t>항공사마다</a:t>
              </a:r>
              <a:r>
                <a:rPr sz="3200" dirty="0">
                  <a:solidFill>
                    <a:schemeClr val="tx1"/>
                  </a:solidFill>
                  <a:latin typeface="Apple SD 산돌고딕 Neo 볼드체"/>
                  <a:ea typeface="+mn-ea"/>
                  <a:cs typeface="Helvetica"/>
                  <a:sym typeface="Apple SD 산돌고딕 Neo 볼드체"/>
                </a:rPr>
                <a:t> </a:t>
              </a:r>
              <a:r>
                <a:rPr sz="3200" dirty="0" err="1">
                  <a:solidFill>
                    <a:schemeClr val="tx1"/>
                  </a:solidFill>
                  <a:latin typeface="Apple SD 산돌고딕 Neo 볼드체"/>
                  <a:ea typeface="+mn-ea"/>
                  <a:cs typeface="Helvetica"/>
                  <a:sym typeface="Apple SD 산돌고딕 Neo 볼드체"/>
                </a:rPr>
                <a:t>다르다</a:t>
              </a:r>
              <a:endParaRPr sz="3200" dirty="0">
                <a:solidFill>
                  <a:schemeClr val="tx1"/>
                </a:solidFill>
                <a:latin typeface="Apple SD 산돌고딕 Neo 볼드체"/>
                <a:ea typeface="+mn-ea"/>
                <a:cs typeface="Helvetica"/>
                <a:sym typeface="Apple SD 산돌고딕 Neo 볼드체"/>
              </a:endParaRPr>
            </a:p>
            <a:p>
              <a:pPr>
                <a:defRPr sz="2000">
                  <a:solidFill>
                    <a:srgbClr val="272D3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r>
                <a:rPr sz="3200" dirty="0">
                  <a:solidFill>
                    <a:schemeClr val="tx1"/>
                  </a:solidFill>
                  <a:latin typeface="Apple SD 산돌고딕 Neo 볼드체"/>
                  <a:ea typeface="+mn-ea"/>
                  <a:cs typeface="Helvetica"/>
                  <a:sym typeface="Apple SD 산돌고딕 Neo 볼드체"/>
                </a:rPr>
                <a:t>(</a:t>
              </a:r>
              <a:r>
                <a:rPr sz="3200" dirty="0" err="1">
                  <a:solidFill>
                    <a:schemeClr val="tx1"/>
                  </a:solidFill>
                  <a:latin typeface="Apple SD 산돌고딕 Neo 볼드체"/>
                  <a:ea typeface="+mn-ea"/>
                  <a:cs typeface="Helvetica"/>
                  <a:sym typeface="Apple SD 산돌고딕 Neo 볼드체"/>
                </a:rPr>
                <a:t>기장의</a:t>
              </a:r>
              <a:r>
                <a:rPr sz="3200" dirty="0">
                  <a:solidFill>
                    <a:schemeClr val="tx1"/>
                  </a:solidFill>
                  <a:latin typeface="Apple SD 산돌고딕 Neo 볼드체"/>
                  <a:ea typeface="+mn-ea"/>
                  <a:cs typeface="Helvetica"/>
                  <a:sym typeface="Apple SD 산돌고딕 Neo 볼드체"/>
                </a:rPr>
                <a:t> </a:t>
              </a:r>
              <a:r>
                <a:rPr sz="3200" dirty="0" err="1">
                  <a:solidFill>
                    <a:schemeClr val="tx1"/>
                  </a:solidFill>
                  <a:latin typeface="Apple SD 산돌고딕 Neo 볼드체"/>
                  <a:ea typeface="+mn-ea"/>
                  <a:cs typeface="Helvetica"/>
                  <a:sym typeface="Apple SD 산돌고딕 Neo 볼드체"/>
                </a:rPr>
                <a:t>운행</a:t>
              </a:r>
              <a:r>
                <a:rPr sz="3200" dirty="0">
                  <a:solidFill>
                    <a:schemeClr val="tx1"/>
                  </a:solidFill>
                  <a:latin typeface="Apple SD 산돌고딕 Neo 볼드체"/>
                  <a:ea typeface="+mn-ea"/>
                  <a:cs typeface="Helvetica"/>
                  <a:sym typeface="Apple SD 산돌고딕 Neo 볼드체"/>
                </a:rPr>
                <a:t> </a:t>
              </a:r>
              <a:r>
                <a:rPr sz="3200" dirty="0" err="1">
                  <a:solidFill>
                    <a:schemeClr val="tx1"/>
                  </a:solidFill>
                  <a:latin typeface="Apple SD 산돌고딕 Neo 볼드체"/>
                  <a:ea typeface="+mn-ea"/>
                  <a:cs typeface="Helvetica"/>
                  <a:sym typeface="Apple SD 산돌고딕 Neo 볼드체"/>
                </a:rPr>
                <a:t>경력</a:t>
              </a:r>
              <a:r>
                <a:rPr sz="3200" dirty="0">
                  <a:solidFill>
                    <a:schemeClr val="tx1"/>
                  </a:solidFill>
                  <a:latin typeface="Apple SD 산돌고딕 Neo 볼드체"/>
                  <a:ea typeface="+mn-ea"/>
                  <a:cs typeface="Helvetica"/>
                  <a:sym typeface="Apple SD 산돌고딕 Neo 볼드체"/>
                </a:rPr>
                <a:t>, </a:t>
              </a:r>
              <a:r>
                <a:rPr sz="3200" dirty="0" err="1">
                  <a:solidFill>
                    <a:schemeClr val="tx1"/>
                  </a:solidFill>
                  <a:latin typeface="Apple SD 산돌고딕 Neo 볼드체"/>
                  <a:ea typeface="+mn-ea"/>
                  <a:cs typeface="Helvetica"/>
                  <a:sym typeface="Apple SD 산돌고딕 Neo 볼드체"/>
                </a:rPr>
                <a:t>비행</a:t>
              </a:r>
              <a:r>
                <a:rPr sz="3200" dirty="0">
                  <a:solidFill>
                    <a:schemeClr val="tx1"/>
                  </a:solidFill>
                  <a:latin typeface="Apple SD 산돌고딕 Neo 볼드체"/>
                  <a:ea typeface="+mn-ea"/>
                  <a:cs typeface="Helvetica"/>
                  <a:sym typeface="Apple SD 산돌고딕 Neo 볼드체"/>
                </a:rPr>
                <a:t> </a:t>
              </a:r>
              <a:r>
                <a:rPr sz="3200" dirty="0" err="1">
                  <a:solidFill>
                    <a:schemeClr val="tx1"/>
                  </a:solidFill>
                  <a:latin typeface="Apple SD 산돌고딕 Neo 볼드체"/>
                  <a:ea typeface="+mn-ea"/>
                  <a:cs typeface="Helvetica"/>
                  <a:sym typeface="Apple SD 산돌고딕 Neo 볼드체"/>
                </a:rPr>
                <a:t>시간</a:t>
              </a:r>
              <a:r>
                <a:rPr sz="3200" dirty="0">
                  <a:solidFill>
                    <a:schemeClr val="tx1"/>
                  </a:solidFill>
                  <a:latin typeface="Apple SD 산돌고딕 Neo 볼드체"/>
                  <a:ea typeface="+mn-ea"/>
                  <a:cs typeface="Helvetica"/>
                  <a:sym typeface="Apple SD 산돌고딕 Neo 볼드체"/>
                </a:rPr>
                <a:t>, </a:t>
              </a:r>
              <a:r>
                <a:rPr sz="3200" dirty="0" err="1">
                  <a:solidFill>
                    <a:schemeClr val="tx1"/>
                  </a:solidFill>
                  <a:latin typeface="Apple SD 산돌고딕 Neo 볼드체"/>
                  <a:ea typeface="+mn-ea"/>
                  <a:cs typeface="Helvetica"/>
                  <a:sym typeface="Apple SD 산돌고딕 Neo 볼드체"/>
                </a:rPr>
                <a:t>기종</a:t>
              </a:r>
              <a:r>
                <a:rPr sz="3200" dirty="0">
                  <a:solidFill>
                    <a:schemeClr val="tx1"/>
                  </a:solidFill>
                  <a:latin typeface="Apple SD 산돌고딕 Neo 볼드체"/>
                  <a:ea typeface="+mn-ea"/>
                  <a:cs typeface="Helvetica"/>
                  <a:sym typeface="Apple SD 산돌고딕 Neo 볼드체"/>
                </a:rPr>
                <a:t> </a:t>
              </a:r>
              <a:r>
                <a:rPr sz="3200" dirty="0" err="1">
                  <a:solidFill>
                    <a:schemeClr val="tx1"/>
                  </a:solidFill>
                  <a:latin typeface="Apple SD 산돌고딕 Neo 볼드체"/>
                  <a:ea typeface="+mn-ea"/>
                  <a:cs typeface="Helvetica"/>
                  <a:sym typeface="Apple SD 산돌고딕 Neo 볼드체"/>
                </a:rPr>
                <a:t>등에</a:t>
              </a:r>
              <a:r>
                <a:rPr sz="3200" dirty="0">
                  <a:solidFill>
                    <a:schemeClr val="tx1"/>
                  </a:solidFill>
                  <a:latin typeface="Apple SD 산돌고딕 Neo 볼드체"/>
                  <a:ea typeface="+mn-ea"/>
                  <a:cs typeface="Helvetica"/>
                  <a:sym typeface="Apple SD 산돌고딕 Neo 볼드체"/>
                </a:rPr>
                <a:t> </a:t>
              </a:r>
              <a:r>
                <a:rPr sz="3200" dirty="0" err="1">
                  <a:solidFill>
                    <a:schemeClr val="tx1"/>
                  </a:solidFill>
                  <a:latin typeface="Apple SD 산돌고딕 Neo 볼드체"/>
                  <a:ea typeface="+mn-ea"/>
                  <a:cs typeface="Helvetica"/>
                  <a:sym typeface="Apple SD 산돌고딕 Neo 볼드체"/>
                </a:rPr>
                <a:t>따라</a:t>
              </a:r>
              <a:r>
                <a:rPr sz="3200" dirty="0">
                  <a:solidFill>
                    <a:schemeClr val="tx1"/>
                  </a:solidFill>
                  <a:latin typeface="Apple SD 산돌고딕 Neo 볼드체"/>
                  <a:ea typeface="+mn-ea"/>
                  <a:cs typeface="Helvetica"/>
                  <a:sym typeface="Apple SD 산돌고딕 Neo 볼드체"/>
                </a:rPr>
                <a:t> </a:t>
              </a:r>
              <a:r>
                <a:rPr sz="3200" dirty="0" err="1">
                  <a:solidFill>
                    <a:schemeClr val="tx1"/>
                  </a:solidFill>
                  <a:latin typeface="Apple SD 산돌고딕 Neo 볼드체"/>
                  <a:ea typeface="+mn-ea"/>
                  <a:cs typeface="Helvetica"/>
                  <a:sym typeface="Apple SD 산돌고딕 Neo 볼드체"/>
                </a:rPr>
                <a:t>다르게</a:t>
              </a:r>
              <a:r>
                <a:rPr sz="3200" dirty="0">
                  <a:solidFill>
                    <a:schemeClr val="tx1"/>
                  </a:solidFill>
                  <a:latin typeface="Apple SD 산돌고딕 Neo 볼드체"/>
                  <a:ea typeface="+mn-ea"/>
                  <a:cs typeface="Helvetica"/>
                  <a:sym typeface="Apple SD 산돌고딕 Neo 볼드체"/>
                </a:rPr>
                <a:t> </a:t>
              </a:r>
              <a:r>
                <a:rPr sz="3200" dirty="0" err="1">
                  <a:solidFill>
                    <a:schemeClr val="tx1"/>
                  </a:solidFill>
                  <a:latin typeface="Apple SD 산돌고딕 Neo 볼드체"/>
                  <a:ea typeface="+mn-ea"/>
                  <a:cs typeface="Helvetica"/>
                  <a:sym typeface="Apple SD 산돌고딕 Neo 볼드체"/>
                </a:rPr>
                <a:t>결정</a:t>
              </a:r>
              <a:r>
                <a:rPr sz="3200" dirty="0">
                  <a:solidFill>
                    <a:schemeClr val="tx1"/>
                  </a:solidFill>
                  <a:latin typeface="Apple SD 산돌고딕 Neo 볼드체"/>
                  <a:ea typeface="+mn-ea"/>
                  <a:cs typeface="Helvetica"/>
                  <a:sym typeface="Apple SD 산돌고딕 Neo 볼드체"/>
                </a:rPr>
                <a:t>)</a:t>
              </a:r>
            </a:p>
          </p:txBody>
        </p:sp>
      </p:grpSp>
      <p:sp>
        <p:nvSpPr>
          <p:cNvPr id="465" name="1. Background"/>
          <p:cNvSpPr txBox="1"/>
          <p:nvPr/>
        </p:nvSpPr>
        <p:spPr>
          <a:xfrm>
            <a:off x="1627188" y="1280460"/>
            <a:ext cx="8893090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 defTabSz="825500">
              <a:defRPr>
                <a:solidFill>
                  <a:srgbClr val="DCDEE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1. Background</a:t>
            </a:r>
          </a:p>
        </p:txBody>
      </p:sp>
      <p:sp>
        <p:nvSpPr>
          <p:cNvPr id="9" name="문제인식 1 : 항공기 지연,결항 증가로 예상되는 문제점">
            <a:extLst>
              <a:ext uri="{FF2B5EF4-FFF2-40B4-BE49-F238E27FC236}">
                <a16:creationId xmlns:a16="http://schemas.microsoft.com/office/drawing/2014/main" id="{CD47D430-FEAD-4583-8A96-3DA473B71B7D}"/>
              </a:ext>
            </a:extLst>
          </p:cNvPr>
          <p:cNvSpPr txBox="1"/>
          <p:nvPr/>
        </p:nvSpPr>
        <p:spPr>
          <a:xfrm>
            <a:off x="0" y="3381542"/>
            <a:ext cx="24384000" cy="69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825500">
              <a:lnSpc>
                <a:spcPct val="80000"/>
              </a:lnSpc>
              <a:defRPr sz="4000">
                <a:solidFill>
                  <a:srgbClr val="1D3E5C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ko-KR" altLang="en-US" sz="4800" b="1" dirty="0">
                <a:latin typeface="+mn-ea"/>
                <a:ea typeface="+mn-ea"/>
              </a:rPr>
              <a:t>활용 방안 </a:t>
            </a:r>
            <a:r>
              <a:rPr lang="en-US" altLang="ko-KR" sz="4800" b="1" dirty="0">
                <a:latin typeface="+mn-ea"/>
                <a:ea typeface="+mn-ea"/>
              </a:rPr>
              <a:t>2. </a:t>
            </a:r>
            <a:r>
              <a:rPr lang="ko-KR" altLang="en-US" sz="4800" b="1" dirty="0">
                <a:latin typeface="+mn-ea"/>
                <a:ea typeface="+mn-ea"/>
              </a:rPr>
              <a:t>주관적인 결정에 정확한 수치 자료 제공</a:t>
            </a:r>
            <a:endParaRPr sz="4800" b="1" dirty="0">
              <a:latin typeface="+mn-ea"/>
              <a:ea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FA471D-D268-4CC6-8FF0-29FE3F4098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-4104" r="-3262" b="13468"/>
          <a:stretch/>
        </p:blipFill>
        <p:spPr>
          <a:xfrm>
            <a:off x="15960069" y="6151086"/>
            <a:ext cx="3409873" cy="3089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647D1-21EA-4181-A7DE-4E944C4E45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8" b="19158"/>
          <a:stretch/>
        </p:blipFill>
        <p:spPr>
          <a:xfrm>
            <a:off x="18155116" y="8752348"/>
            <a:ext cx="3708116" cy="308911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EC5D57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2127</TotalTime>
  <Words>1664</Words>
  <Application>Microsoft Office PowerPoint</Application>
  <PresentationFormat>사용자 지정</PresentationFormat>
  <Paragraphs>344</Paragraphs>
  <Slides>30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4" baseType="lpstr">
      <vt:lpstr>Apple SD 산돌고딕 Neo 볼드체</vt:lpstr>
      <vt:lpstr>Apple SD 산돌고딕 Neo 옅은체</vt:lpstr>
      <vt:lpstr>Apple SD 산돌고딕 Neo 일반체</vt:lpstr>
      <vt:lpstr>ArialUnicodeMS</vt:lpstr>
      <vt:lpstr>Helvetica Light</vt:lpstr>
      <vt:lpstr>Helvetica Neue</vt:lpstr>
      <vt:lpstr>Helvetica Neue Medium</vt:lpstr>
      <vt:lpstr>Lucida Grande</vt:lpstr>
      <vt:lpstr>Yu Gothic</vt:lpstr>
      <vt:lpstr>Arial</vt:lpstr>
      <vt:lpstr>Courier New</vt:lpstr>
      <vt:lpstr>Helvetica</vt:lpstr>
      <vt:lpstr>Impact</vt:lpstr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고영빈</cp:lastModifiedBy>
  <cp:revision>49</cp:revision>
  <dcterms:modified xsi:type="dcterms:W3CDTF">2020-01-01T10:04:57Z</dcterms:modified>
</cp:coreProperties>
</file>